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58" r:id="rId3"/>
    <p:sldId id="259" r:id="rId4"/>
    <p:sldId id="260" r:id="rId5"/>
    <p:sldId id="261" r:id="rId6"/>
    <p:sldId id="262" r:id="rId7"/>
    <p:sldId id="268" r:id="rId8"/>
    <p:sldId id="263" r:id="rId9"/>
    <p:sldId id="264" r:id="rId10"/>
    <p:sldId id="265" r:id="rId11"/>
    <p:sldId id="266" r:id="rId12"/>
    <p:sldId id="267" r:id="rId13"/>
    <p:sldId id="271" r:id="rId14"/>
    <p:sldId id="272" r:id="rId15"/>
    <p:sldId id="273" r:id="rId16"/>
    <p:sldId id="274" r:id="rId17"/>
    <p:sldId id="275" r:id="rId18"/>
    <p:sldId id="276" r:id="rId19"/>
    <p:sldId id="277" r:id="rId20"/>
    <p:sldId id="278" r:id="rId21"/>
    <p:sldId id="279" r:id="rId22"/>
    <p:sldId id="280" r:id="rId23"/>
    <p:sldId id="281" r:id="rId24"/>
    <p:sldId id="283" r:id="rId25"/>
    <p:sldId id="290" r:id="rId26"/>
    <p:sldId id="302" r:id="rId27"/>
    <p:sldId id="282" r:id="rId28"/>
    <p:sldId id="284" r:id="rId29"/>
    <p:sldId id="285" r:id="rId30"/>
    <p:sldId id="286" r:id="rId31"/>
    <p:sldId id="287" r:id="rId32"/>
    <p:sldId id="288" r:id="rId33"/>
    <p:sldId id="289" r:id="rId34"/>
    <p:sldId id="291" r:id="rId35"/>
    <p:sldId id="292" r:id="rId36"/>
    <p:sldId id="293" r:id="rId37"/>
    <p:sldId id="294" r:id="rId38"/>
    <p:sldId id="295" r:id="rId39"/>
    <p:sldId id="296" r:id="rId40"/>
    <p:sldId id="298" r:id="rId41"/>
    <p:sldId id="300" r:id="rId42"/>
    <p:sldId id="299" r:id="rId43"/>
    <p:sldId id="301" r:id="rId4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536"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570217-F51E-4358-AC3C-30C392754CCB}" type="datetimeFigureOut">
              <a:rPr lang="zh-CN" altLang="en-US" smtClean="0"/>
              <a:pPr/>
              <a:t>2017/3/27</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54F87E-76A2-406F-9FE9-F785810FE18C}"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858C7B-9CC9-4A7C-BF7A-7EB0C744D835}" type="slidenum">
              <a:rPr lang="en-US" altLang="zh-CN"/>
              <a:pPr/>
              <a:t>5</a:t>
            </a:fld>
            <a:endParaRPr lang="en-US" altLang="zh-CN"/>
          </a:p>
        </p:txBody>
      </p:sp>
      <p:sp>
        <p:nvSpPr>
          <p:cNvPr id="80898" name="Rectangle 2"/>
          <p:cNvSpPr>
            <a:spLocks noGrp="1" noRot="1" noChangeAspect="1" noChangeArrowheads="1" noTextEdit="1"/>
          </p:cNvSpPr>
          <p:nvPr>
            <p:ph type="sldImg"/>
          </p:nvPr>
        </p:nvSpPr>
        <p:spPr>
          <a:xfrm>
            <a:off x="1173163" y="706438"/>
            <a:ext cx="4518025" cy="3387725"/>
          </a:xfrm>
          <a:ln/>
        </p:spPr>
      </p:sp>
      <p:sp>
        <p:nvSpPr>
          <p:cNvPr id="80899" name="Rectangle 3"/>
          <p:cNvSpPr>
            <a:spLocks noGrp="1" noChangeArrowheads="1"/>
          </p:cNvSpPr>
          <p:nvPr>
            <p:ph type="body" idx="1"/>
          </p:nvPr>
        </p:nvSpPr>
        <p:spPr>
          <a:xfrm>
            <a:off x="914401" y="4374724"/>
            <a:ext cx="5032772" cy="4094082"/>
          </a:xfrm>
        </p:spPr>
        <p:txBody>
          <a:bodyPr/>
          <a:lstStyle/>
          <a:p>
            <a:endParaRPr lang="zh-CN"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97B745-DE62-4D83-8224-C15111C87AEA}" type="slidenum">
              <a:rPr lang="en-US" altLang="zh-CN"/>
              <a:pPr/>
              <a:t>6</a:t>
            </a:fld>
            <a:endParaRPr lang="en-US" altLang="zh-CN"/>
          </a:p>
        </p:txBody>
      </p:sp>
      <p:sp>
        <p:nvSpPr>
          <p:cNvPr id="83970" name="Rectangle 2"/>
          <p:cNvSpPr>
            <a:spLocks noGrp="1" noRot="1" noChangeAspect="1" noChangeArrowheads="1" noTextEdit="1"/>
          </p:cNvSpPr>
          <p:nvPr>
            <p:ph type="sldImg"/>
          </p:nvPr>
        </p:nvSpPr>
        <p:spPr>
          <a:xfrm>
            <a:off x="1173163" y="706438"/>
            <a:ext cx="4518025" cy="3387725"/>
          </a:xfrm>
          <a:ln/>
        </p:spPr>
      </p:sp>
      <p:sp>
        <p:nvSpPr>
          <p:cNvPr id="83971" name="Rectangle 3"/>
          <p:cNvSpPr>
            <a:spLocks noGrp="1" noChangeArrowheads="1"/>
          </p:cNvSpPr>
          <p:nvPr>
            <p:ph type="body" idx="1"/>
          </p:nvPr>
        </p:nvSpPr>
        <p:spPr>
          <a:xfrm>
            <a:off x="914401" y="4374724"/>
            <a:ext cx="5032772" cy="4094082"/>
          </a:xfrm>
        </p:spPr>
        <p:txBody>
          <a:bodyPr/>
          <a:lstStyle/>
          <a:p>
            <a:endParaRPr lang="zh-CN"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9B7161-DA4F-41E0-92E3-C1EC90E48793}" type="slidenum">
              <a:rPr lang="zh-CN" altLang="en-US"/>
              <a:pPr/>
              <a:t>15</a:t>
            </a:fld>
            <a:endParaRPr lang="en-US" altLang="zh-CN"/>
          </a:p>
        </p:txBody>
      </p:sp>
      <p:sp>
        <p:nvSpPr>
          <p:cNvPr id="29698" name="Rectangle 2"/>
          <p:cNvSpPr>
            <a:spLocks noGrp="1" noRot="1" noChangeAspect="1" noChangeArrowheads="1" noTextEdit="1"/>
          </p:cNvSpPr>
          <p:nvPr>
            <p:ph type="sldImg"/>
          </p:nvPr>
        </p:nvSpPr>
        <p:spPr>
          <a:xfrm>
            <a:off x="1173163" y="706438"/>
            <a:ext cx="4516437" cy="3387725"/>
          </a:xfrm>
          <a:ln/>
        </p:spPr>
      </p:sp>
      <p:sp>
        <p:nvSpPr>
          <p:cNvPr id="29699" name="Rectangle 3"/>
          <p:cNvSpPr>
            <a:spLocks noGrp="1" noChangeArrowheads="1"/>
          </p:cNvSpPr>
          <p:nvPr>
            <p:ph type="body" idx="1"/>
          </p:nvPr>
        </p:nvSpPr>
        <p:spPr>
          <a:xfrm>
            <a:off x="914400" y="4375150"/>
            <a:ext cx="5032375" cy="4094163"/>
          </a:xfrm>
        </p:spPr>
        <p:txBody>
          <a:bodyPr/>
          <a:lstStyle/>
          <a:p>
            <a:endParaRPr lang="zh-CN" altLang="en-US" b="1">
              <a:effectLst>
                <a:outerShdw blurRad="38100" dist="38100" dir="2700000" algn="tl">
                  <a:srgbClr val="C0C0C0"/>
                </a:outerShdw>
              </a:effectLs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C6F391-7F53-46E6-A154-7427E988CF48}" type="slidenum">
              <a:rPr lang="zh-CN" altLang="en-US"/>
              <a:pPr/>
              <a:t>27</a:t>
            </a:fld>
            <a:endParaRPr lang="en-US" altLang="zh-CN"/>
          </a:p>
        </p:txBody>
      </p:sp>
      <p:sp>
        <p:nvSpPr>
          <p:cNvPr id="49154" name="Rectangle 2"/>
          <p:cNvSpPr>
            <a:spLocks noGrp="1" noRot="1" noChangeAspect="1" noChangeArrowheads="1" noTextEdit="1"/>
          </p:cNvSpPr>
          <p:nvPr>
            <p:ph type="sldImg"/>
          </p:nvPr>
        </p:nvSpPr>
        <p:spPr>
          <a:xfrm>
            <a:off x="1173163" y="706438"/>
            <a:ext cx="4516437" cy="3387725"/>
          </a:xfrm>
          <a:ln/>
        </p:spPr>
      </p:sp>
      <p:sp>
        <p:nvSpPr>
          <p:cNvPr id="49155" name="Rectangle 3"/>
          <p:cNvSpPr>
            <a:spLocks noGrp="1" noChangeArrowheads="1"/>
          </p:cNvSpPr>
          <p:nvPr>
            <p:ph type="body" idx="1"/>
          </p:nvPr>
        </p:nvSpPr>
        <p:spPr>
          <a:xfrm>
            <a:off x="914400" y="4375150"/>
            <a:ext cx="5032375" cy="4094163"/>
          </a:xfrm>
        </p:spPr>
        <p:txBody>
          <a:bodyPr/>
          <a:lstStyle/>
          <a:p>
            <a:endParaRPr lang="zh-CN" altLang="en-US" b="1">
              <a:effectLst>
                <a:outerShdw blurRad="38100" dist="38100" dir="2700000" algn="tl">
                  <a:srgbClr val="C0C0C0"/>
                </a:outerShdw>
              </a:effectLs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F3050A-5159-4713-A6D4-5E32C5D1C715}" type="slidenum">
              <a:rPr lang="zh-CN" altLang="en-US"/>
              <a:pPr/>
              <a:t>31</a:t>
            </a:fld>
            <a:endParaRPr lang="en-US" altLang="zh-CN"/>
          </a:p>
        </p:txBody>
      </p:sp>
      <p:sp>
        <p:nvSpPr>
          <p:cNvPr id="55298" name="Rectangle 2"/>
          <p:cNvSpPr>
            <a:spLocks noGrp="1" noRot="1" noChangeAspect="1" noChangeArrowheads="1" noTextEdit="1"/>
          </p:cNvSpPr>
          <p:nvPr>
            <p:ph type="sldImg"/>
          </p:nvPr>
        </p:nvSpPr>
        <p:spPr>
          <a:xfrm>
            <a:off x="1173163" y="706438"/>
            <a:ext cx="4516437" cy="3387725"/>
          </a:xfrm>
          <a:ln/>
        </p:spPr>
      </p:sp>
      <p:sp>
        <p:nvSpPr>
          <p:cNvPr id="55299" name="Rectangle 3"/>
          <p:cNvSpPr>
            <a:spLocks noGrp="1" noChangeArrowheads="1"/>
          </p:cNvSpPr>
          <p:nvPr>
            <p:ph type="body" idx="1"/>
          </p:nvPr>
        </p:nvSpPr>
        <p:spPr>
          <a:xfrm>
            <a:off x="914400" y="4375150"/>
            <a:ext cx="5032375" cy="4094163"/>
          </a:xfrm>
        </p:spPr>
        <p:txBody>
          <a:bodyPr/>
          <a:lstStyle/>
          <a:p>
            <a:endParaRPr lang="zh-CN" altLang="en-US" b="1">
              <a:effectLst>
                <a:outerShdw blurRad="38100" dist="38100" dir="2700000" algn="tl">
                  <a:srgbClr val="C0C0C0"/>
                </a:outerShdw>
              </a:effectLs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2017/3/27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2017/3/27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2017/3/27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2017/3/27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2017/3/27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2017/3/27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2017/3/27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2017/3/27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2017/3/27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2017/3/27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2017/3/27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2017/3/27</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baike.baidu.com/subview/14516/14516.htm" TargetMode="Externa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4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smtClean="0"/>
              <a:t>第七章 免疫学概论</a:t>
            </a:r>
            <a:endParaRPr lang="zh-CN" altLang="en-US" dirty="0"/>
          </a:p>
        </p:txBody>
      </p:sp>
      <p:sp>
        <p:nvSpPr>
          <p:cNvPr id="3" name="副标题 2"/>
          <p:cNvSpPr>
            <a:spLocks noGrp="1"/>
          </p:cNvSpPr>
          <p:nvPr>
            <p:ph type="subTitle" idx="1"/>
          </p:nvPr>
        </p:nvSpPr>
        <p:spPr/>
        <p:txBody>
          <a:bodyPr/>
          <a:lstStyle/>
          <a:p>
            <a:endParaRPr lang="zh-CN"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a:buNone/>
            </a:pPr>
            <a:r>
              <a:rPr lang="zh-CN" altLang="en-US" dirty="0" smtClean="0"/>
              <a:t>三、免疫的分类</a:t>
            </a:r>
            <a:endParaRPr lang="en-US" altLang="zh-CN" dirty="0" smtClean="0"/>
          </a:p>
          <a:p>
            <a:pPr>
              <a:buNone/>
            </a:pPr>
            <a:r>
              <a:rPr lang="en-US" altLang="zh-CN" dirty="0" smtClean="0"/>
              <a:t>        </a:t>
            </a:r>
            <a:r>
              <a:rPr lang="zh-CN" altLang="en-US" dirty="0" smtClean="0"/>
              <a:t>免疫可分为固有免疫和适应性免疫。</a:t>
            </a:r>
            <a:endParaRPr lang="en-US" altLang="zh-CN" dirty="0" smtClean="0"/>
          </a:p>
          <a:p>
            <a:pPr>
              <a:buNone/>
            </a:pPr>
            <a:r>
              <a:rPr lang="en-US" altLang="zh-CN" dirty="0" smtClean="0"/>
              <a:t>        </a:t>
            </a:r>
            <a:r>
              <a:rPr lang="zh-CN" altLang="en-US" dirty="0" smtClean="0">
                <a:solidFill>
                  <a:srgbClr val="FF0000"/>
                </a:solidFill>
              </a:rPr>
              <a:t>固有免疫：</a:t>
            </a:r>
            <a:r>
              <a:rPr lang="zh-CN" altLang="en-US" dirty="0" smtClean="0"/>
              <a:t>生物在长期种系发育和进化过程中，逐渐形成的天然防御功能，又称为先天性免疫或非特异性免疫。</a:t>
            </a:r>
            <a:endParaRPr lang="en-US" altLang="zh-CN" dirty="0" smtClean="0"/>
          </a:p>
          <a:p>
            <a:pPr>
              <a:buNone/>
            </a:pPr>
            <a:r>
              <a:rPr lang="en-US" altLang="zh-CN" dirty="0" smtClean="0"/>
              <a:t>        </a:t>
            </a:r>
            <a:r>
              <a:rPr lang="zh-CN" altLang="en-US" dirty="0" smtClean="0">
                <a:solidFill>
                  <a:srgbClr val="FF0000"/>
                </a:solidFill>
              </a:rPr>
              <a:t>适应性免疫</a:t>
            </a:r>
            <a:r>
              <a:rPr lang="zh-CN" altLang="en-US" dirty="0" smtClean="0"/>
              <a:t>：个体在后天活动中，与抗原物质接触后获得，只针对该特定抗原的免疫，又称获得性免疫或特异性免疫。</a:t>
            </a:r>
            <a:endParaRPr lang="zh-CN"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8098" name="Group 34"/>
          <p:cNvGraphicFramePr>
            <a:graphicFrameLocks noGrp="1"/>
          </p:cNvGraphicFramePr>
          <p:nvPr/>
        </p:nvGraphicFramePr>
        <p:xfrm>
          <a:off x="0" y="-24"/>
          <a:ext cx="9144000" cy="6858024"/>
        </p:xfrm>
        <a:graphic>
          <a:graphicData uri="http://schemas.openxmlformats.org/drawingml/2006/table">
            <a:tbl>
              <a:tblPr/>
              <a:tblGrid>
                <a:gridCol w="2557463"/>
                <a:gridCol w="2789237"/>
                <a:gridCol w="3797300"/>
              </a:tblGrid>
              <a:tr h="976335">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1" lang="zh-CN" altLang="zh-CN" sz="2000" b="1" i="0" u="none" strike="noStrike" cap="none" normalizeH="0" baseline="0" dirty="0" smtClean="0">
                        <a:ln>
                          <a:noFill/>
                        </a:ln>
                        <a:solidFill>
                          <a:schemeClr val="tx1"/>
                        </a:solidFill>
                        <a:effectLst/>
                        <a:latin typeface="Times New Roman" pitchFamily="18" charset="0"/>
                        <a:ea typeface="宋体"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CN" altLang="en-US" sz="2400" b="1" i="0" u="none" strike="noStrike" cap="none" normalizeH="0" baseline="0" smtClean="0">
                          <a:ln>
                            <a:noFill/>
                          </a:ln>
                          <a:solidFill>
                            <a:schemeClr val="folHlink"/>
                          </a:solidFill>
                          <a:effectLst/>
                          <a:latin typeface="Times New Roman" pitchFamily="18" charset="0"/>
                          <a:ea typeface="宋体" pitchFamily="2" charset="-122"/>
                        </a:rPr>
                        <a:t>固有免疫</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CN" altLang="en-US" sz="2400" b="1" i="0" u="none" strike="noStrike" cap="none" normalizeH="0" baseline="0" dirty="0" smtClean="0">
                          <a:ln>
                            <a:noFill/>
                          </a:ln>
                          <a:solidFill>
                            <a:schemeClr val="folHlink"/>
                          </a:solidFill>
                          <a:effectLst/>
                          <a:latin typeface="Times New Roman" pitchFamily="18" charset="0"/>
                          <a:ea typeface="宋体" pitchFamily="2" charset="-122"/>
                        </a:rPr>
                        <a:t>适应性免疫</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1176338">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CN" altLang="en-US" sz="2400" b="1" i="0" u="none" strike="noStrike" cap="none" normalizeH="0" baseline="0" smtClean="0">
                          <a:ln>
                            <a:noFill/>
                          </a:ln>
                          <a:solidFill>
                            <a:schemeClr val="folHlink"/>
                          </a:solidFill>
                          <a:effectLst/>
                          <a:latin typeface="Times New Roman" pitchFamily="18" charset="0"/>
                          <a:ea typeface="宋体" pitchFamily="2" charset="-122"/>
                        </a:rPr>
                        <a:t>获得形式</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CN" altLang="en-US" sz="2000" b="1" i="0" u="none" strike="noStrike" cap="none" normalizeH="0" baseline="0" smtClean="0">
                          <a:ln>
                            <a:noFill/>
                          </a:ln>
                          <a:solidFill>
                            <a:schemeClr val="tx1"/>
                          </a:solidFill>
                          <a:effectLst/>
                          <a:latin typeface="Times New Roman" pitchFamily="18" charset="0"/>
                          <a:ea typeface="宋体" pitchFamily="2" charset="-122"/>
                        </a:rPr>
                        <a:t>固有性（先天性）</a:t>
                      </a: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CN" altLang="en-US" sz="2000" b="1" i="0" u="none" strike="noStrike" cap="none" normalizeH="0" baseline="0" smtClean="0">
                          <a:ln>
                            <a:noFill/>
                          </a:ln>
                          <a:solidFill>
                            <a:schemeClr val="tx1"/>
                          </a:solidFill>
                          <a:effectLst/>
                          <a:latin typeface="Times New Roman" pitchFamily="18" charset="0"/>
                          <a:ea typeface="宋体" pitchFamily="2" charset="-122"/>
                        </a:rPr>
                        <a:t>无需抗原激发</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CN" altLang="en-US" sz="2000" b="1" i="0" u="none" strike="noStrike" cap="none" normalizeH="0" baseline="0" smtClean="0">
                          <a:ln>
                            <a:noFill/>
                          </a:ln>
                          <a:solidFill>
                            <a:schemeClr val="tx1"/>
                          </a:solidFill>
                          <a:effectLst/>
                          <a:latin typeface="Times New Roman" pitchFamily="18" charset="0"/>
                          <a:ea typeface="宋体" pitchFamily="2" charset="-122"/>
                        </a:rPr>
                        <a:t>获得性免疫</a:t>
                      </a: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CN" altLang="en-US" sz="2000" b="1" i="0" u="none" strike="noStrike" cap="none" normalizeH="0" baseline="0" smtClean="0">
                          <a:ln>
                            <a:noFill/>
                          </a:ln>
                          <a:solidFill>
                            <a:schemeClr val="tx1"/>
                          </a:solidFill>
                          <a:effectLst/>
                          <a:latin typeface="Times New Roman" pitchFamily="18" charset="0"/>
                          <a:ea typeface="宋体" pitchFamily="2" charset="-122"/>
                        </a:rPr>
                        <a:t>需接触抗原</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1195388">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CN" altLang="en-US" sz="2400" b="1" i="0" u="none" strike="noStrike" cap="none" normalizeH="0" baseline="0" smtClean="0">
                          <a:ln>
                            <a:noFill/>
                          </a:ln>
                          <a:solidFill>
                            <a:schemeClr val="folHlink"/>
                          </a:solidFill>
                          <a:effectLst/>
                          <a:latin typeface="Times New Roman" pitchFamily="18" charset="0"/>
                          <a:ea typeface="宋体" pitchFamily="2" charset="-122"/>
                        </a:rPr>
                        <a:t>发挥作用识相</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CN" altLang="en-US" sz="2000" b="1" i="0" u="none" strike="noStrike" cap="none" normalizeH="0" baseline="0" smtClean="0">
                          <a:ln>
                            <a:noFill/>
                          </a:ln>
                          <a:solidFill>
                            <a:schemeClr val="tx1"/>
                          </a:solidFill>
                          <a:effectLst/>
                          <a:latin typeface="Times New Roman" pitchFamily="18" charset="0"/>
                          <a:ea typeface="宋体" pitchFamily="2" charset="-122"/>
                        </a:rPr>
                        <a:t>早期，快速</a:t>
                      </a: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CN" altLang="en-US" sz="2000" b="1" i="0" u="none" strike="noStrike" cap="none" normalizeH="0" baseline="0" smtClean="0">
                          <a:ln>
                            <a:noFill/>
                          </a:ln>
                          <a:solidFill>
                            <a:schemeClr val="tx1"/>
                          </a:solidFill>
                          <a:effectLst/>
                          <a:latin typeface="Times New Roman" pitchFamily="18" charset="0"/>
                          <a:ea typeface="宋体" pitchFamily="2" charset="-122"/>
                        </a:rPr>
                        <a:t>（数分钟</a:t>
                      </a:r>
                      <a:r>
                        <a:rPr kumimoji="1" lang="en-US" altLang="zh-CN" sz="2000" b="1" i="0" u="none" strike="noStrike" cap="none" normalizeH="0" baseline="0" smtClean="0">
                          <a:ln>
                            <a:noFill/>
                          </a:ln>
                          <a:solidFill>
                            <a:schemeClr val="tx1"/>
                          </a:solidFill>
                          <a:effectLst/>
                          <a:latin typeface="Times New Roman" pitchFamily="18" charset="0"/>
                          <a:ea typeface="宋体" pitchFamily="2" charset="-122"/>
                        </a:rPr>
                        <a:t>~4</a:t>
                      </a:r>
                      <a:r>
                        <a:rPr kumimoji="1" lang="zh-CN" altLang="en-US" sz="2000" b="1" i="0" u="none" strike="noStrike" cap="none" normalizeH="0" baseline="0" smtClean="0">
                          <a:ln>
                            <a:noFill/>
                          </a:ln>
                          <a:solidFill>
                            <a:schemeClr val="tx1"/>
                          </a:solidFill>
                          <a:effectLst/>
                          <a:latin typeface="Times New Roman" pitchFamily="18" charset="0"/>
                          <a:ea typeface="宋体" pitchFamily="2" charset="-122"/>
                        </a:rPr>
                        <a:t>天）</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CN" sz="2000" b="1" i="0" u="none" strike="noStrike" cap="none" normalizeH="0" baseline="0" smtClean="0">
                          <a:ln>
                            <a:noFill/>
                          </a:ln>
                          <a:solidFill>
                            <a:schemeClr val="tx1"/>
                          </a:solidFill>
                          <a:effectLst/>
                          <a:latin typeface="Times New Roman" pitchFamily="18" charset="0"/>
                          <a:ea typeface="宋体" pitchFamily="2" charset="-122"/>
                        </a:rPr>
                        <a:t>4~5</a:t>
                      </a:r>
                      <a:r>
                        <a:rPr kumimoji="1" lang="zh-CN" altLang="en-US" sz="2000" b="1" i="0" u="none" strike="noStrike" cap="none" normalizeH="0" baseline="0" smtClean="0">
                          <a:ln>
                            <a:noFill/>
                          </a:ln>
                          <a:solidFill>
                            <a:schemeClr val="tx1"/>
                          </a:solidFill>
                          <a:effectLst/>
                          <a:latin typeface="Times New Roman" pitchFamily="18" charset="0"/>
                          <a:ea typeface="宋体" pitchFamily="2" charset="-122"/>
                        </a:rPr>
                        <a:t>天后发挥效应</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1166813">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CN" altLang="en-US" sz="2400" b="1" i="0" u="none" strike="noStrike" cap="none" normalizeH="0" baseline="0" smtClean="0">
                          <a:ln>
                            <a:noFill/>
                          </a:ln>
                          <a:solidFill>
                            <a:schemeClr val="folHlink"/>
                          </a:solidFill>
                          <a:effectLst/>
                          <a:latin typeface="Times New Roman" pitchFamily="18" charset="0"/>
                          <a:ea typeface="宋体" pitchFamily="2" charset="-122"/>
                        </a:rPr>
                        <a:t>免疫原识别受体</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CN" altLang="en-US" sz="2000" b="1" i="0" u="none" strike="noStrike" cap="none" normalizeH="0" baseline="0" smtClean="0">
                          <a:ln>
                            <a:noFill/>
                          </a:ln>
                          <a:solidFill>
                            <a:schemeClr val="tx1"/>
                          </a:solidFill>
                          <a:effectLst/>
                          <a:latin typeface="Times New Roman" pitchFamily="18" charset="0"/>
                          <a:ea typeface="宋体" pitchFamily="2" charset="-122"/>
                        </a:rPr>
                        <a:t>模式识别受体</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CN" altLang="en-US" sz="2000" b="1" i="0" u="none" strike="noStrike" cap="none" normalizeH="0" baseline="0" smtClean="0">
                          <a:ln>
                            <a:noFill/>
                          </a:ln>
                          <a:solidFill>
                            <a:schemeClr val="tx1"/>
                          </a:solidFill>
                          <a:effectLst/>
                          <a:latin typeface="Times New Roman" pitchFamily="18" charset="0"/>
                          <a:ea typeface="宋体" pitchFamily="2" charset="-122"/>
                        </a:rPr>
                        <a:t>特异性抗原识别受体</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1165225">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CN" altLang="en-US" sz="2400" b="1" i="0" u="none" strike="noStrike" cap="none" normalizeH="0" baseline="0" smtClean="0">
                          <a:ln>
                            <a:noFill/>
                          </a:ln>
                          <a:solidFill>
                            <a:schemeClr val="folHlink"/>
                          </a:solidFill>
                          <a:effectLst/>
                          <a:latin typeface="Times New Roman" pitchFamily="18" charset="0"/>
                          <a:ea typeface="宋体" pitchFamily="2" charset="-122"/>
                        </a:rPr>
                        <a:t>免疫记忆</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CN" altLang="en-US" sz="2000" b="1" i="0" u="none" strike="noStrike" cap="none" normalizeH="0" baseline="0" smtClean="0">
                          <a:ln>
                            <a:noFill/>
                          </a:ln>
                          <a:solidFill>
                            <a:schemeClr val="tx1"/>
                          </a:solidFill>
                          <a:effectLst/>
                          <a:latin typeface="Times New Roman" pitchFamily="18" charset="0"/>
                          <a:ea typeface="宋体" pitchFamily="2" charset="-122"/>
                        </a:rPr>
                        <a:t>无</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CN" altLang="en-US" sz="2000" b="1" i="0" u="none" strike="noStrike" cap="none" normalizeH="0" baseline="0" smtClean="0">
                          <a:ln>
                            <a:noFill/>
                          </a:ln>
                          <a:solidFill>
                            <a:schemeClr val="tx1"/>
                          </a:solidFill>
                          <a:effectLst/>
                          <a:latin typeface="Times New Roman" pitchFamily="18" charset="0"/>
                          <a:ea typeface="宋体" pitchFamily="2" charset="-122"/>
                        </a:rPr>
                        <a:t>有，产生记忆细胞</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1177925">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CN" altLang="en-US" sz="2400" b="1" i="0" u="none" strike="noStrike" cap="none" normalizeH="0" baseline="0" smtClean="0">
                          <a:ln>
                            <a:noFill/>
                          </a:ln>
                          <a:solidFill>
                            <a:schemeClr val="folHlink"/>
                          </a:solidFill>
                          <a:effectLst/>
                          <a:latin typeface="Times New Roman" pitchFamily="18" charset="0"/>
                          <a:ea typeface="宋体" pitchFamily="2" charset="-122"/>
                        </a:rPr>
                        <a:t>举  例</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CN" altLang="en-US" sz="2000" b="1" i="0" u="none" strike="noStrike" cap="none" normalizeH="0" baseline="0" smtClean="0">
                          <a:ln>
                            <a:noFill/>
                          </a:ln>
                          <a:solidFill>
                            <a:schemeClr val="tx1"/>
                          </a:solidFill>
                          <a:effectLst/>
                          <a:latin typeface="Times New Roman" pitchFamily="18" charset="0"/>
                          <a:ea typeface="宋体" pitchFamily="2" charset="-122"/>
                        </a:rPr>
                        <a:t>吞噬细胞，杀菌物质等</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CN" sz="2000" b="1" i="0" u="none" strike="noStrike" cap="none" normalizeH="0" baseline="0" dirty="0" smtClean="0">
                          <a:ln>
                            <a:noFill/>
                          </a:ln>
                          <a:solidFill>
                            <a:schemeClr val="tx1"/>
                          </a:solidFill>
                          <a:effectLst/>
                          <a:latin typeface="Times New Roman" pitchFamily="18" charset="0"/>
                          <a:ea typeface="宋体" pitchFamily="2" charset="-122"/>
                        </a:rPr>
                        <a:t>T</a:t>
                      </a:r>
                      <a:r>
                        <a:rPr kumimoji="1" lang="zh-CN" altLang="en-US" sz="2000" b="1" i="0" u="none" strike="noStrike" cap="none" normalizeH="0" baseline="0" dirty="0" smtClean="0">
                          <a:ln>
                            <a:noFill/>
                          </a:ln>
                          <a:solidFill>
                            <a:schemeClr val="tx1"/>
                          </a:solidFill>
                          <a:effectLst/>
                          <a:latin typeface="Times New Roman" pitchFamily="18" charset="0"/>
                          <a:ea typeface="宋体" pitchFamily="2" charset="-122"/>
                        </a:rPr>
                        <a:t>细胞（细胞免疫</a:t>
                      </a:r>
                      <a:r>
                        <a:rPr kumimoji="1" lang="en-US" altLang="zh-CN" sz="2000" b="1" i="0" u="none" strike="noStrike" cap="none" normalizeH="0" baseline="0" dirty="0" smtClean="0">
                          <a:ln>
                            <a:noFill/>
                          </a:ln>
                          <a:solidFill>
                            <a:schemeClr val="tx1"/>
                          </a:solidFill>
                          <a:effectLst/>
                          <a:latin typeface="Times New Roman" pitchFamily="18" charset="0"/>
                          <a:ea typeface="宋体" pitchFamily="2" charset="-122"/>
                        </a:rPr>
                        <a:t>-</a:t>
                      </a:r>
                      <a:r>
                        <a:rPr kumimoji="1" lang="zh-CN" altLang="en-US" sz="2000" b="1" i="0" u="none" strike="noStrike" cap="none" normalizeH="0" baseline="0" dirty="0" smtClean="0">
                          <a:ln>
                            <a:noFill/>
                          </a:ln>
                          <a:solidFill>
                            <a:schemeClr val="tx1"/>
                          </a:solidFill>
                          <a:effectLst/>
                          <a:latin typeface="Times New Roman" pitchFamily="18" charset="0"/>
                          <a:ea typeface="宋体" pitchFamily="2" charset="-122"/>
                        </a:rPr>
                        <a:t>效应</a:t>
                      </a:r>
                      <a:r>
                        <a:rPr kumimoji="1" lang="en-US" altLang="zh-CN" sz="2000" b="1" i="0" u="none" strike="noStrike" cap="none" normalizeH="0" baseline="0" dirty="0" smtClean="0">
                          <a:ln>
                            <a:noFill/>
                          </a:ln>
                          <a:solidFill>
                            <a:schemeClr val="tx1"/>
                          </a:solidFill>
                          <a:effectLst/>
                          <a:latin typeface="Times New Roman" pitchFamily="18" charset="0"/>
                          <a:ea typeface="宋体" pitchFamily="2" charset="-122"/>
                        </a:rPr>
                        <a:t>T</a:t>
                      </a:r>
                      <a:r>
                        <a:rPr kumimoji="1" lang="zh-CN" altLang="en-US" sz="2000" b="1" i="0" u="none" strike="noStrike" cap="none" normalizeH="0" baseline="0" dirty="0" smtClean="0">
                          <a:ln>
                            <a:noFill/>
                          </a:ln>
                          <a:solidFill>
                            <a:schemeClr val="tx1"/>
                          </a:solidFill>
                          <a:effectLst/>
                          <a:latin typeface="Times New Roman" pitchFamily="18" charset="0"/>
                          <a:ea typeface="宋体" pitchFamily="2" charset="-122"/>
                        </a:rPr>
                        <a:t>细胞）</a:t>
                      </a: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CN" sz="2000" b="1" i="0" u="none" strike="noStrike" cap="none" normalizeH="0" baseline="0" dirty="0" smtClean="0">
                          <a:ln>
                            <a:noFill/>
                          </a:ln>
                          <a:solidFill>
                            <a:schemeClr val="tx1"/>
                          </a:solidFill>
                          <a:effectLst/>
                          <a:latin typeface="Times New Roman" pitchFamily="18" charset="0"/>
                          <a:ea typeface="宋体" pitchFamily="2" charset="-122"/>
                        </a:rPr>
                        <a:t>B</a:t>
                      </a:r>
                      <a:r>
                        <a:rPr kumimoji="1" lang="zh-CN" altLang="en-US" sz="2000" b="1" i="0" u="none" strike="noStrike" cap="none" normalizeH="0" baseline="0" dirty="0" smtClean="0">
                          <a:ln>
                            <a:noFill/>
                          </a:ln>
                          <a:solidFill>
                            <a:schemeClr val="tx1"/>
                          </a:solidFill>
                          <a:effectLst/>
                          <a:latin typeface="Times New Roman" pitchFamily="18" charset="0"/>
                          <a:ea typeface="宋体" pitchFamily="2" charset="-122"/>
                        </a:rPr>
                        <a:t>细胞（体液免疫</a:t>
                      </a:r>
                      <a:r>
                        <a:rPr kumimoji="1" lang="en-US" altLang="zh-CN" sz="2000" b="1" i="0" u="none" strike="noStrike" cap="none" normalizeH="0" baseline="0" dirty="0" smtClean="0">
                          <a:ln>
                            <a:noFill/>
                          </a:ln>
                          <a:solidFill>
                            <a:schemeClr val="tx1"/>
                          </a:solidFill>
                          <a:effectLst/>
                          <a:latin typeface="Times New Roman" pitchFamily="18" charset="0"/>
                          <a:ea typeface="宋体" pitchFamily="2" charset="-122"/>
                        </a:rPr>
                        <a:t>-</a:t>
                      </a:r>
                      <a:r>
                        <a:rPr kumimoji="1" lang="zh-CN" altLang="en-US" sz="2000" b="1" i="0" u="none" strike="noStrike" cap="none" normalizeH="0" baseline="0" dirty="0" smtClean="0">
                          <a:ln>
                            <a:noFill/>
                          </a:ln>
                          <a:solidFill>
                            <a:schemeClr val="tx1"/>
                          </a:solidFill>
                          <a:effectLst/>
                          <a:latin typeface="Times New Roman" pitchFamily="18" charset="0"/>
                          <a:ea typeface="宋体" pitchFamily="2" charset="-122"/>
                        </a:rPr>
                        <a:t>抗体）</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4000" dirty="0" smtClean="0"/>
              <a:t>第二节 人体免疫系统的组成和作用</a:t>
            </a:r>
            <a:endParaRPr lang="zh-CN" altLang="en-US" sz="4000" dirty="0"/>
          </a:p>
        </p:txBody>
      </p:sp>
      <p:sp>
        <p:nvSpPr>
          <p:cNvPr id="3" name="内容占位符 2"/>
          <p:cNvSpPr>
            <a:spLocks noGrp="1"/>
          </p:cNvSpPr>
          <p:nvPr>
            <p:ph idx="1"/>
          </p:nvPr>
        </p:nvSpPr>
        <p:spPr/>
        <p:txBody>
          <a:bodyPr/>
          <a:lstStyle/>
          <a:p>
            <a:pPr>
              <a:lnSpc>
                <a:spcPct val="170000"/>
              </a:lnSpc>
              <a:buNone/>
            </a:pPr>
            <a:r>
              <a:rPr lang="zh-CN" altLang="en-US" b="1" dirty="0" smtClean="0">
                <a:latin typeface="楷体_GB2312" pitchFamily="49" charset="-122"/>
                <a:ea typeface="楷体_GB2312" pitchFamily="49" charset="-122"/>
              </a:rPr>
              <a:t>    </a:t>
            </a:r>
            <a:r>
              <a:rPr lang="zh-CN" altLang="en-US" sz="3600" b="1" dirty="0" smtClean="0">
                <a:latin typeface="楷体_GB2312" pitchFamily="49" charset="-122"/>
                <a:ea typeface="楷体_GB2312" pitchFamily="49" charset="-122"/>
              </a:rPr>
              <a:t>免疫系统是机体执行免疫应答及免疫功能的载体，由</a:t>
            </a:r>
            <a:r>
              <a:rPr lang="zh-CN" altLang="en-US" sz="3600" b="1" dirty="0" smtClean="0">
                <a:solidFill>
                  <a:srgbClr val="FF0000"/>
                </a:solidFill>
                <a:latin typeface="楷体_GB2312" pitchFamily="49" charset="-122"/>
                <a:ea typeface="楷体_GB2312" pitchFamily="49" charset="-122"/>
              </a:rPr>
              <a:t>免疫器官</a:t>
            </a:r>
            <a:r>
              <a:rPr lang="zh-CN" altLang="en-US" sz="3600" b="1" dirty="0" smtClean="0">
                <a:latin typeface="楷体_GB2312" pitchFamily="49" charset="-122"/>
                <a:ea typeface="楷体_GB2312" pitchFamily="49" charset="-122"/>
              </a:rPr>
              <a:t>、</a:t>
            </a:r>
            <a:r>
              <a:rPr lang="zh-CN" altLang="en-US" sz="3600" b="1" dirty="0" smtClean="0">
                <a:solidFill>
                  <a:srgbClr val="FF0000"/>
                </a:solidFill>
                <a:latin typeface="楷体_GB2312" pitchFamily="49" charset="-122"/>
                <a:ea typeface="楷体_GB2312" pitchFamily="49" charset="-122"/>
              </a:rPr>
              <a:t>免疫组织</a:t>
            </a:r>
            <a:r>
              <a:rPr lang="zh-CN" altLang="en-US" sz="3600" b="1" dirty="0" smtClean="0">
                <a:latin typeface="楷体_GB2312" pitchFamily="49" charset="-122"/>
                <a:ea typeface="楷体_GB2312" pitchFamily="49" charset="-122"/>
              </a:rPr>
              <a:t>及</a:t>
            </a:r>
            <a:r>
              <a:rPr lang="zh-CN" altLang="en-US" sz="3600" b="1" dirty="0" smtClean="0">
                <a:solidFill>
                  <a:srgbClr val="FF0000"/>
                </a:solidFill>
                <a:latin typeface="楷体_GB2312" pitchFamily="49" charset="-122"/>
                <a:ea typeface="楷体_GB2312" pitchFamily="49" charset="-122"/>
              </a:rPr>
              <a:t>免疫分子</a:t>
            </a:r>
            <a:r>
              <a:rPr lang="zh-CN" altLang="en-US" sz="3600" b="1" dirty="0" smtClean="0">
                <a:latin typeface="楷体_GB2312" pitchFamily="49" charset="-122"/>
                <a:ea typeface="楷体_GB2312" pitchFamily="49" charset="-122"/>
              </a:rPr>
              <a:t>组成。</a:t>
            </a:r>
            <a:endParaRPr lang="zh-CN" altLang="en-US" sz="3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a:buNone/>
            </a:pPr>
            <a:r>
              <a:rPr lang="zh-CN" altLang="en-US" dirty="0" smtClean="0"/>
              <a:t>一、免疫器官</a:t>
            </a:r>
            <a:endParaRPr lang="en-US" altLang="zh-CN" dirty="0" smtClean="0"/>
          </a:p>
          <a:p>
            <a:pPr>
              <a:buNone/>
            </a:pPr>
            <a:r>
              <a:rPr lang="en-US" altLang="zh-CN" dirty="0" smtClean="0"/>
              <a:t>        </a:t>
            </a:r>
            <a:r>
              <a:rPr lang="zh-CN" altLang="en-US" dirty="0" smtClean="0"/>
              <a:t>根据免疫功能不同，免疫器官可分为</a:t>
            </a:r>
            <a:r>
              <a:rPr lang="zh-CN" altLang="en-US" dirty="0" smtClean="0">
                <a:solidFill>
                  <a:srgbClr val="FF0000"/>
                </a:solidFill>
              </a:rPr>
              <a:t>中枢免疫器官</a:t>
            </a:r>
            <a:r>
              <a:rPr lang="zh-CN" altLang="en-US" dirty="0" smtClean="0"/>
              <a:t>和</a:t>
            </a:r>
            <a:r>
              <a:rPr lang="zh-CN" altLang="en-US" dirty="0" smtClean="0">
                <a:solidFill>
                  <a:srgbClr val="FF0000"/>
                </a:solidFill>
              </a:rPr>
              <a:t>外周免疫器官</a:t>
            </a:r>
            <a:r>
              <a:rPr lang="zh-CN" altLang="en-US" dirty="0" smtClean="0"/>
              <a:t>。</a:t>
            </a:r>
            <a:endParaRPr lang="en-US" altLang="zh-CN" dirty="0" smtClean="0"/>
          </a:p>
          <a:p>
            <a:pPr>
              <a:buNone/>
            </a:pPr>
            <a:r>
              <a:rPr lang="zh-CN" altLang="en-US" dirty="0" smtClean="0"/>
              <a:t>（一）中枢免疫器官</a:t>
            </a:r>
            <a:endParaRPr lang="en-US" altLang="zh-CN" dirty="0" smtClean="0"/>
          </a:p>
          <a:p>
            <a:pPr>
              <a:buNone/>
            </a:pPr>
            <a:r>
              <a:rPr lang="en-US" altLang="zh-CN" dirty="0" smtClean="0"/>
              <a:t>  </a:t>
            </a:r>
            <a:endParaRPr lang="zh-CN" altLang="en-US" dirty="0"/>
          </a:p>
        </p:txBody>
      </p:sp>
      <p:sp>
        <p:nvSpPr>
          <p:cNvPr id="4" name="Rectangle 2051"/>
          <p:cNvSpPr>
            <a:spLocks noChangeArrowheads="1"/>
          </p:cNvSpPr>
          <p:nvPr/>
        </p:nvSpPr>
        <p:spPr bwMode="auto">
          <a:xfrm>
            <a:off x="928662" y="4286256"/>
            <a:ext cx="5624513" cy="1066800"/>
          </a:xfrm>
          <a:prstGeom prst="rect">
            <a:avLst/>
          </a:prstGeom>
          <a:noFill/>
          <a:ln w="9525">
            <a:noFill/>
            <a:miter lim="800000"/>
            <a:headEnd/>
            <a:tailEnd/>
          </a:ln>
          <a:effectLst/>
        </p:spPr>
        <p:txBody>
          <a:bodyPr>
            <a:spAutoFit/>
          </a:bodyPr>
          <a:lstStyle/>
          <a:p>
            <a:pPr algn="ctr"/>
            <a:r>
              <a:rPr lang="zh-CN" altLang="en-US" sz="3200" dirty="0">
                <a:solidFill>
                  <a:srgbClr val="FF0000"/>
                </a:solidFill>
              </a:rPr>
              <a:t>骨髓</a:t>
            </a:r>
          </a:p>
          <a:p>
            <a:pPr algn="ctr"/>
            <a:r>
              <a:rPr lang="zh-CN" altLang="en-US" sz="3200" dirty="0">
                <a:solidFill>
                  <a:srgbClr val="FF0000"/>
                </a:solidFill>
              </a:rPr>
              <a:t>胸腺</a:t>
            </a:r>
          </a:p>
        </p:txBody>
      </p:sp>
      <p:sp>
        <p:nvSpPr>
          <p:cNvPr id="5" name="左大括号 4"/>
          <p:cNvSpPr/>
          <p:nvPr/>
        </p:nvSpPr>
        <p:spPr>
          <a:xfrm>
            <a:off x="3143240" y="4357694"/>
            <a:ext cx="155448" cy="9144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p:cNvSpPr>
            <a:spLocks noGrp="1" noChangeArrowheads="1"/>
          </p:cNvSpPr>
          <p:nvPr>
            <p:ph type="body" idx="1"/>
          </p:nvPr>
        </p:nvSpPr>
        <p:spPr>
          <a:xfrm>
            <a:off x="755650" y="1628775"/>
            <a:ext cx="7704138" cy="3671888"/>
          </a:xfrm>
        </p:spPr>
        <p:txBody>
          <a:bodyPr/>
          <a:lstStyle/>
          <a:p>
            <a:pPr marL="812800" indent="-812800">
              <a:lnSpc>
                <a:spcPct val="80000"/>
              </a:lnSpc>
              <a:buFontTx/>
              <a:buNone/>
            </a:pPr>
            <a:r>
              <a:rPr lang="en-US" altLang="zh-CN" sz="4000" b="1" dirty="0">
                <a:effectLst>
                  <a:outerShdw blurRad="38100" dist="38100" dir="2700000" algn="tl">
                    <a:srgbClr val="000000"/>
                  </a:outerShdw>
                </a:effectLst>
                <a:latin typeface="宋体" pitchFamily="2" charset="-122"/>
              </a:rPr>
              <a:t>  </a:t>
            </a:r>
            <a:r>
              <a:rPr lang="en-US" altLang="zh-CN" sz="4000" dirty="0" smtClean="0">
                <a:solidFill>
                  <a:srgbClr val="FF0000"/>
                </a:solidFill>
                <a:latin typeface="宋体" pitchFamily="2" charset="-122"/>
              </a:rPr>
              <a:t>1.</a:t>
            </a:r>
            <a:r>
              <a:rPr lang="zh-CN" altLang="en-US" sz="4000" dirty="0" smtClean="0">
                <a:solidFill>
                  <a:srgbClr val="FF0000"/>
                </a:solidFill>
                <a:latin typeface="宋体" pitchFamily="2" charset="-122"/>
              </a:rPr>
              <a:t>骨髓 </a:t>
            </a:r>
            <a:r>
              <a:rPr lang="en-US" altLang="zh-CN" sz="4000" dirty="0">
                <a:latin typeface="宋体" pitchFamily="2" charset="-122"/>
              </a:rPr>
              <a:t>(bone marrow, BM)  </a:t>
            </a:r>
          </a:p>
          <a:p>
            <a:pPr marL="812800" indent="-812800">
              <a:lnSpc>
                <a:spcPct val="80000"/>
              </a:lnSpc>
              <a:buFontTx/>
              <a:buNone/>
            </a:pPr>
            <a:r>
              <a:rPr lang="en-US" altLang="zh-CN" sz="2400" dirty="0">
                <a:latin typeface="宋体" pitchFamily="2" charset="-122"/>
              </a:rPr>
              <a:t>      </a:t>
            </a:r>
          </a:p>
          <a:p>
            <a:pPr marL="812800" indent="-812800">
              <a:lnSpc>
                <a:spcPct val="80000"/>
              </a:lnSpc>
              <a:buFontTx/>
              <a:buNone/>
            </a:pPr>
            <a:endParaRPr lang="en-US" altLang="zh-CN" sz="2400" dirty="0" smtClean="0">
              <a:latin typeface="宋体" pitchFamily="2" charset="-122"/>
            </a:endParaRPr>
          </a:p>
          <a:p>
            <a:pPr marL="812800" indent="-812800">
              <a:lnSpc>
                <a:spcPct val="80000"/>
              </a:lnSpc>
              <a:buFontTx/>
              <a:buNone/>
            </a:pPr>
            <a:r>
              <a:rPr lang="zh-CN" altLang="en-US" dirty="0" smtClean="0">
                <a:latin typeface="宋体" pitchFamily="2" charset="-122"/>
              </a:rPr>
              <a:t>    重要</a:t>
            </a:r>
            <a:r>
              <a:rPr lang="zh-CN" altLang="en-US" dirty="0">
                <a:latin typeface="宋体" pitchFamily="2" charset="-122"/>
              </a:rPr>
              <a:t>的造血器官和免疫器官</a:t>
            </a:r>
          </a:p>
          <a:p>
            <a:pPr marL="812800" indent="-812800" algn="just">
              <a:lnSpc>
                <a:spcPct val="80000"/>
              </a:lnSpc>
              <a:buFontTx/>
              <a:buNone/>
            </a:pPr>
            <a:r>
              <a:rPr lang="zh-CN" altLang="en-US" dirty="0" smtClean="0">
                <a:latin typeface="宋体" pitchFamily="2" charset="-122"/>
              </a:rPr>
              <a:t>    各</a:t>
            </a:r>
            <a:r>
              <a:rPr lang="zh-CN" altLang="en-US" dirty="0">
                <a:latin typeface="宋体" pitchFamily="2" charset="-122"/>
              </a:rPr>
              <a:t>类血细胞、免疫细胞发生及成熟</a:t>
            </a:r>
            <a:r>
              <a:rPr lang="zh-CN" altLang="en-US" dirty="0" smtClean="0">
                <a:latin typeface="宋体" pitchFamily="2" charset="-122"/>
              </a:rPr>
              <a:t>的</a:t>
            </a:r>
            <a:endParaRPr lang="en-US" altLang="zh-CN" dirty="0" smtClean="0">
              <a:latin typeface="宋体" pitchFamily="2" charset="-122"/>
            </a:endParaRPr>
          </a:p>
          <a:p>
            <a:pPr marL="812800" indent="-812800" algn="just">
              <a:lnSpc>
                <a:spcPct val="80000"/>
              </a:lnSpc>
              <a:buFontTx/>
              <a:buNone/>
            </a:pPr>
            <a:r>
              <a:rPr lang="zh-CN" altLang="en-US" dirty="0" smtClean="0">
                <a:latin typeface="宋体" pitchFamily="2" charset="-122"/>
              </a:rPr>
              <a:t>    场所      </a:t>
            </a:r>
            <a:endParaRPr lang="zh-CN" altLang="en-US" dirty="0">
              <a:latin typeface="宋体" pitchFamily="2" charset="-122"/>
            </a:endParaRPr>
          </a:p>
        </p:txBody>
      </p:sp>
      <p:sp>
        <p:nvSpPr>
          <p:cNvPr id="70661" name="Rectangle 5"/>
          <p:cNvSpPr>
            <a:spLocks noChangeArrowheads="1"/>
          </p:cNvSpPr>
          <p:nvPr/>
        </p:nvSpPr>
        <p:spPr bwMode="auto">
          <a:xfrm>
            <a:off x="388938" y="1833563"/>
            <a:ext cx="184150" cy="641350"/>
          </a:xfrm>
          <a:prstGeom prst="rect">
            <a:avLst/>
          </a:prstGeom>
          <a:noFill/>
          <a:ln w="9525">
            <a:noFill/>
            <a:miter lim="800000"/>
            <a:headEnd/>
            <a:tailEnd/>
          </a:ln>
          <a:effectLst/>
        </p:spPr>
        <p:txBody>
          <a:bodyPr wrap="none">
            <a:spAutoFit/>
          </a:bodyPr>
          <a:lstStyle/>
          <a:p>
            <a:endParaRPr lang="en-US" sz="3600" b="1">
              <a:solidFill>
                <a:schemeClr val="tx2"/>
              </a:solidFill>
              <a:effectLst>
                <a:outerShdw blurRad="38100" dist="38100" dir="2700000" algn="tl">
                  <a:srgbClr val="000000"/>
                </a:outerShdw>
              </a:effectLst>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 name="灯片编号占位符 5"/>
          <p:cNvSpPr>
            <a:spLocks noGrp="1"/>
          </p:cNvSpPr>
          <p:nvPr>
            <p:ph type="sldNum" sz="quarter" idx="12"/>
          </p:nvPr>
        </p:nvSpPr>
        <p:spPr/>
        <p:txBody>
          <a:bodyPr/>
          <a:lstStyle/>
          <a:p>
            <a:fld id="{8260F3A0-F13D-4300-A7A8-60BB14B08CB5}" type="slidenum">
              <a:rPr lang="zh-CN" altLang="en-US"/>
              <a:pPr/>
              <a:t>15</a:t>
            </a:fld>
            <a:endParaRPr lang="en-US" altLang="zh-CN"/>
          </a:p>
        </p:txBody>
      </p:sp>
      <p:sp>
        <p:nvSpPr>
          <p:cNvPr id="27657" name="Rectangle 9"/>
          <p:cNvSpPr>
            <a:spLocks noChangeArrowheads="1"/>
          </p:cNvSpPr>
          <p:nvPr/>
        </p:nvSpPr>
        <p:spPr bwMode="auto">
          <a:xfrm>
            <a:off x="642910" y="1071547"/>
            <a:ext cx="8839200" cy="714380"/>
          </a:xfrm>
          <a:prstGeom prst="rect">
            <a:avLst/>
          </a:prstGeom>
          <a:noFill/>
          <a:ln w="9525">
            <a:noFill/>
            <a:miter lim="800000"/>
            <a:headEnd/>
            <a:tailEnd/>
          </a:ln>
          <a:effectLst/>
        </p:spPr>
        <p:txBody>
          <a:bodyPr/>
          <a:lstStyle/>
          <a:p>
            <a:pPr marL="342900" indent="-342900">
              <a:lnSpc>
                <a:spcPct val="120000"/>
              </a:lnSpc>
              <a:spcBef>
                <a:spcPct val="40000"/>
              </a:spcBef>
              <a:buClr>
                <a:srgbClr val="FF3300"/>
              </a:buClr>
              <a:buSzPct val="75000"/>
              <a:buFont typeface="Wingdings" pitchFamily="2" charset="2"/>
              <a:buNone/>
            </a:pPr>
            <a:r>
              <a:rPr lang="en-US" altLang="zh-CN" sz="3400" b="1" dirty="0" smtClean="0">
                <a:latin typeface="宋体" pitchFamily="2" charset="-122"/>
              </a:rPr>
              <a:t>1</a:t>
            </a:r>
            <a:r>
              <a:rPr lang="zh-CN" altLang="en-US" sz="3400" b="1" dirty="0" smtClean="0">
                <a:latin typeface="宋体" pitchFamily="2" charset="-122"/>
              </a:rPr>
              <a:t>）</a:t>
            </a:r>
            <a:r>
              <a:rPr lang="zh-CN" altLang="en-US" sz="3400" b="1" dirty="0">
                <a:latin typeface="宋体" pitchFamily="2" charset="-122"/>
              </a:rPr>
              <a:t>骨髓的结构与造血微环境</a:t>
            </a:r>
          </a:p>
        </p:txBody>
      </p:sp>
      <p:sp>
        <p:nvSpPr>
          <p:cNvPr id="27658" name="Rectangle 10"/>
          <p:cNvSpPr>
            <a:spLocks noChangeArrowheads="1"/>
          </p:cNvSpPr>
          <p:nvPr/>
        </p:nvSpPr>
        <p:spPr bwMode="auto">
          <a:xfrm>
            <a:off x="0" y="3962400"/>
            <a:ext cx="1143000" cy="519113"/>
          </a:xfrm>
          <a:prstGeom prst="rect">
            <a:avLst/>
          </a:prstGeom>
          <a:noFill/>
          <a:ln w="9525">
            <a:noFill/>
            <a:miter lim="800000"/>
            <a:headEnd/>
            <a:tailEnd/>
          </a:ln>
          <a:effectLst/>
        </p:spPr>
        <p:txBody>
          <a:bodyPr>
            <a:spAutoFit/>
          </a:bodyPr>
          <a:lstStyle/>
          <a:p>
            <a:r>
              <a:rPr kumimoji="0" lang="zh-CN" altLang="en-US" sz="2800" b="1" dirty="0">
                <a:solidFill>
                  <a:schemeClr val="folHlink"/>
                </a:solidFill>
                <a:latin typeface="Verdana" pitchFamily="34" charset="0"/>
              </a:rPr>
              <a:t>骨髓</a:t>
            </a:r>
          </a:p>
        </p:txBody>
      </p:sp>
      <p:grpSp>
        <p:nvGrpSpPr>
          <p:cNvPr id="2" name="Group 11"/>
          <p:cNvGrpSpPr>
            <a:grpSpLocks/>
          </p:cNvGrpSpPr>
          <p:nvPr/>
        </p:nvGrpSpPr>
        <p:grpSpPr bwMode="auto">
          <a:xfrm>
            <a:off x="838200" y="3124200"/>
            <a:ext cx="1828800" cy="2057400"/>
            <a:chOff x="576" y="1968"/>
            <a:chExt cx="1152" cy="1296"/>
          </a:xfrm>
        </p:grpSpPr>
        <p:sp>
          <p:nvSpPr>
            <p:cNvPr id="27660" name="AutoShape 12"/>
            <p:cNvSpPr>
              <a:spLocks/>
            </p:cNvSpPr>
            <p:nvPr/>
          </p:nvSpPr>
          <p:spPr bwMode="auto">
            <a:xfrm>
              <a:off x="576" y="2112"/>
              <a:ext cx="186" cy="1152"/>
            </a:xfrm>
            <a:prstGeom prst="leftBrace">
              <a:avLst>
                <a:gd name="adj1" fmla="val 51613"/>
                <a:gd name="adj2" fmla="val 50000"/>
              </a:avLst>
            </a:prstGeom>
            <a:noFill/>
            <a:ln w="28575">
              <a:solidFill>
                <a:schemeClr val="folHlink"/>
              </a:solidFill>
              <a:round/>
              <a:headEnd/>
              <a:tailEnd/>
            </a:ln>
            <a:effectLst/>
          </p:spPr>
          <p:txBody>
            <a:bodyPr wrap="none" anchor="ctr"/>
            <a:lstStyle/>
            <a:p>
              <a:endParaRPr lang="zh-CN" altLang="en-US"/>
            </a:p>
          </p:txBody>
        </p:sp>
        <p:sp>
          <p:nvSpPr>
            <p:cNvPr id="27661" name="Rectangle 13"/>
            <p:cNvSpPr>
              <a:spLocks noChangeArrowheads="1"/>
            </p:cNvSpPr>
            <p:nvPr/>
          </p:nvSpPr>
          <p:spPr bwMode="auto">
            <a:xfrm>
              <a:off x="768" y="2928"/>
              <a:ext cx="960" cy="327"/>
            </a:xfrm>
            <a:prstGeom prst="rect">
              <a:avLst/>
            </a:prstGeom>
            <a:noFill/>
            <a:ln w="9525">
              <a:noFill/>
              <a:miter lim="800000"/>
              <a:headEnd/>
              <a:tailEnd/>
            </a:ln>
            <a:effectLst/>
          </p:spPr>
          <p:txBody>
            <a:bodyPr>
              <a:spAutoFit/>
            </a:bodyPr>
            <a:lstStyle/>
            <a:p>
              <a:r>
                <a:rPr kumimoji="0" lang="zh-CN" altLang="en-US" sz="2800" b="1">
                  <a:latin typeface="Verdana" pitchFamily="34" charset="0"/>
                </a:rPr>
                <a:t>红骨髓</a:t>
              </a:r>
            </a:p>
          </p:txBody>
        </p:sp>
        <p:sp>
          <p:nvSpPr>
            <p:cNvPr id="27662" name="Rectangle 14"/>
            <p:cNvSpPr>
              <a:spLocks noChangeArrowheads="1"/>
            </p:cNvSpPr>
            <p:nvPr/>
          </p:nvSpPr>
          <p:spPr bwMode="auto">
            <a:xfrm>
              <a:off x="768" y="1968"/>
              <a:ext cx="791" cy="327"/>
            </a:xfrm>
            <a:prstGeom prst="rect">
              <a:avLst/>
            </a:prstGeom>
            <a:noFill/>
            <a:ln w="9525">
              <a:noFill/>
              <a:miter lim="800000"/>
              <a:headEnd/>
              <a:tailEnd/>
            </a:ln>
            <a:effectLst/>
          </p:spPr>
          <p:txBody>
            <a:bodyPr>
              <a:spAutoFit/>
            </a:bodyPr>
            <a:lstStyle/>
            <a:p>
              <a:r>
                <a:rPr kumimoji="0" lang="zh-CN" altLang="en-US" sz="2800" b="1">
                  <a:latin typeface="Verdana" pitchFamily="34" charset="0"/>
                </a:rPr>
                <a:t>黄骨髓</a:t>
              </a:r>
            </a:p>
          </p:txBody>
        </p:sp>
      </p:grpSp>
      <p:grpSp>
        <p:nvGrpSpPr>
          <p:cNvPr id="3" name="Group 15"/>
          <p:cNvGrpSpPr>
            <a:grpSpLocks/>
          </p:cNvGrpSpPr>
          <p:nvPr/>
        </p:nvGrpSpPr>
        <p:grpSpPr bwMode="auto">
          <a:xfrm>
            <a:off x="2268538" y="4076700"/>
            <a:ext cx="2514600" cy="1747838"/>
            <a:chOff x="1632" y="2592"/>
            <a:chExt cx="1584" cy="1101"/>
          </a:xfrm>
        </p:grpSpPr>
        <p:sp>
          <p:nvSpPr>
            <p:cNvPr id="27664" name="AutoShape 16"/>
            <p:cNvSpPr>
              <a:spLocks/>
            </p:cNvSpPr>
            <p:nvPr/>
          </p:nvSpPr>
          <p:spPr bwMode="auto">
            <a:xfrm>
              <a:off x="1632" y="2736"/>
              <a:ext cx="124" cy="864"/>
            </a:xfrm>
            <a:prstGeom prst="leftBrace">
              <a:avLst>
                <a:gd name="adj1" fmla="val 58065"/>
                <a:gd name="adj2" fmla="val 50000"/>
              </a:avLst>
            </a:prstGeom>
            <a:noFill/>
            <a:ln w="28575">
              <a:solidFill>
                <a:schemeClr val="folHlink"/>
              </a:solidFill>
              <a:round/>
              <a:headEnd/>
              <a:tailEnd/>
            </a:ln>
            <a:effectLst/>
          </p:spPr>
          <p:txBody>
            <a:bodyPr wrap="none" anchor="ctr"/>
            <a:lstStyle/>
            <a:p>
              <a:endParaRPr lang="zh-CN" altLang="en-US"/>
            </a:p>
          </p:txBody>
        </p:sp>
        <p:sp>
          <p:nvSpPr>
            <p:cNvPr id="27665" name="Rectangle 17"/>
            <p:cNvSpPr>
              <a:spLocks noChangeArrowheads="1"/>
            </p:cNvSpPr>
            <p:nvPr/>
          </p:nvSpPr>
          <p:spPr bwMode="auto">
            <a:xfrm>
              <a:off x="1776" y="2592"/>
              <a:ext cx="1440" cy="333"/>
            </a:xfrm>
            <a:prstGeom prst="rect">
              <a:avLst/>
            </a:prstGeom>
            <a:noFill/>
            <a:ln w="9525">
              <a:solidFill>
                <a:schemeClr val="folHlink"/>
              </a:solidFill>
              <a:miter lim="800000"/>
              <a:headEnd/>
              <a:tailEnd/>
            </a:ln>
            <a:effectLst/>
          </p:spPr>
          <p:txBody>
            <a:bodyPr>
              <a:spAutoFit/>
            </a:bodyPr>
            <a:lstStyle/>
            <a:p>
              <a:r>
                <a:rPr kumimoji="0" lang="zh-CN" altLang="en-US" sz="2800" b="1">
                  <a:latin typeface="Verdana" pitchFamily="34" charset="0"/>
                </a:rPr>
                <a:t>造血组织</a:t>
              </a:r>
            </a:p>
          </p:txBody>
        </p:sp>
        <p:sp>
          <p:nvSpPr>
            <p:cNvPr id="27666" name="Rectangle 18"/>
            <p:cNvSpPr>
              <a:spLocks noChangeArrowheads="1"/>
            </p:cNvSpPr>
            <p:nvPr/>
          </p:nvSpPr>
          <p:spPr bwMode="auto">
            <a:xfrm>
              <a:off x="1776" y="3360"/>
              <a:ext cx="1240" cy="333"/>
            </a:xfrm>
            <a:prstGeom prst="rect">
              <a:avLst/>
            </a:prstGeom>
            <a:noFill/>
            <a:ln w="9525">
              <a:solidFill>
                <a:schemeClr val="folHlink"/>
              </a:solidFill>
              <a:miter lim="800000"/>
              <a:headEnd/>
              <a:tailEnd/>
            </a:ln>
            <a:effectLst/>
          </p:spPr>
          <p:txBody>
            <a:bodyPr>
              <a:spAutoFit/>
            </a:bodyPr>
            <a:lstStyle/>
            <a:p>
              <a:r>
                <a:rPr kumimoji="0" lang="zh-CN" altLang="en-US" sz="2800" b="1">
                  <a:latin typeface="Verdana" pitchFamily="34" charset="0"/>
                </a:rPr>
                <a:t>血     窦</a:t>
              </a:r>
            </a:p>
          </p:txBody>
        </p:sp>
      </p:grpSp>
      <p:grpSp>
        <p:nvGrpSpPr>
          <p:cNvPr id="4" name="Group 19"/>
          <p:cNvGrpSpPr>
            <a:grpSpLocks/>
          </p:cNvGrpSpPr>
          <p:nvPr/>
        </p:nvGrpSpPr>
        <p:grpSpPr bwMode="auto">
          <a:xfrm>
            <a:off x="4716463" y="3500438"/>
            <a:ext cx="1304925" cy="2327275"/>
            <a:chOff x="2784" y="2064"/>
            <a:chExt cx="1012" cy="1466"/>
          </a:xfrm>
        </p:grpSpPr>
        <p:sp>
          <p:nvSpPr>
            <p:cNvPr id="27668" name="AutoShape 20"/>
            <p:cNvSpPr>
              <a:spLocks/>
            </p:cNvSpPr>
            <p:nvPr/>
          </p:nvSpPr>
          <p:spPr bwMode="auto">
            <a:xfrm>
              <a:off x="2784" y="2304"/>
              <a:ext cx="124" cy="864"/>
            </a:xfrm>
            <a:prstGeom prst="leftBrace">
              <a:avLst>
                <a:gd name="adj1" fmla="val 58065"/>
                <a:gd name="adj2" fmla="val 50000"/>
              </a:avLst>
            </a:prstGeom>
            <a:noFill/>
            <a:ln w="28575">
              <a:solidFill>
                <a:schemeClr val="folHlink"/>
              </a:solidFill>
              <a:round/>
              <a:headEnd/>
              <a:tailEnd/>
            </a:ln>
            <a:effectLst/>
          </p:spPr>
          <p:txBody>
            <a:bodyPr wrap="none" anchor="ctr"/>
            <a:lstStyle/>
            <a:p>
              <a:endParaRPr lang="zh-CN" altLang="en-US"/>
            </a:p>
          </p:txBody>
        </p:sp>
        <p:sp>
          <p:nvSpPr>
            <p:cNvPr id="27669" name="Rectangle 21"/>
            <p:cNvSpPr>
              <a:spLocks noChangeArrowheads="1"/>
            </p:cNvSpPr>
            <p:nvPr/>
          </p:nvSpPr>
          <p:spPr bwMode="auto">
            <a:xfrm>
              <a:off x="2928" y="2064"/>
              <a:ext cx="868" cy="602"/>
            </a:xfrm>
            <a:prstGeom prst="rect">
              <a:avLst/>
            </a:prstGeom>
            <a:noFill/>
            <a:ln w="9525">
              <a:solidFill>
                <a:schemeClr val="folHlink"/>
              </a:solidFill>
              <a:miter lim="800000"/>
              <a:headEnd/>
              <a:tailEnd/>
            </a:ln>
            <a:effectLst/>
          </p:spPr>
          <p:txBody>
            <a:bodyPr>
              <a:spAutoFit/>
            </a:bodyPr>
            <a:lstStyle/>
            <a:p>
              <a:r>
                <a:rPr kumimoji="0" lang="zh-CN" altLang="en-US" sz="2800" b="1">
                  <a:latin typeface="Verdana" pitchFamily="34" charset="0"/>
                </a:rPr>
                <a:t>造血</a:t>
              </a:r>
            </a:p>
            <a:p>
              <a:r>
                <a:rPr kumimoji="0" lang="zh-CN" altLang="en-US" sz="2800" b="1">
                  <a:latin typeface="Verdana" pitchFamily="34" charset="0"/>
                </a:rPr>
                <a:t>细胞</a:t>
              </a:r>
            </a:p>
          </p:txBody>
        </p:sp>
        <p:sp>
          <p:nvSpPr>
            <p:cNvPr id="27670" name="Rectangle 22"/>
            <p:cNvSpPr>
              <a:spLocks noChangeArrowheads="1"/>
            </p:cNvSpPr>
            <p:nvPr/>
          </p:nvSpPr>
          <p:spPr bwMode="auto">
            <a:xfrm>
              <a:off x="2928" y="2928"/>
              <a:ext cx="868" cy="602"/>
            </a:xfrm>
            <a:prstGeom prst="rect">
              <a:avLst/>
            </a:prstGeom>
            <a:noFill/>
            <a:ln w="9525">
              <a:solidFill>
                <a:schemeClr val="folHlink"/>
              </a:solidFill>
              <a:miter lim="800000"/>
              <a:headEnd/>
              <a:tailEnd/>
            </a:ln>
            <a:effectLst/>
          </p:spPr>
          <p:txBody>
            <a:bodyPr>
              <a:spAutoFit/>
            </a:bodyPr>
            <a:lstStyle/>
            <a:p>
              <a:r>
                <a:rPr kumimoji="0" lang="zh-CN" altLang="en-US" sz="2800" b="1">
                  <a:latin typeface="Verdana" pitchFamily="34" charset="0"/>
                </a:rPr>
                <a:t>基质</a:t>
              </a:r>
            </a:p>
            <a:p>
              <a:r>
                <a:rPr kumimoji="0" lang="zh-CN" altLang="en-US" sz="2800" b="1">
                  <a:latin typeface="Verdana" pitchFamily="34" charset="0"/>
                </a:rPr>
                <a:t>细胞</a:t>
              </a:r>
            </a:p>
          </p:txBody>
        </p:sp>
      </p:grpSp>
      <p:sp>
        <p:nvSpPr>
          <p:cNvPr id="27671" name="Rectangle 23"/>
          <p:cNvSpPr>
            <a:spLocks noChangeArrowheads="1"/>
          </p:cNvSpPr>
          <p:nvPr/>
        </p:nvSpPr>
        <p:spPr bwMode="auto">
          <a:xfrm>
            <a:off x="6156325" y="4724400"/>
            <a:ext cx="2759075" cy="1552575"/>
          </a:xfrm>
          <a:prstGeom prst="rect">
            <a:avLst/>
          </a:prstGeom>
          <a:noFill/>
          <a:ln w="9525">
            <a:noFill/>
            <a:miter lim="800000"/>
            <a:headEnd/>
            <a:tailEnd/>
          </a:ln>
          <a:effectLst/>
        </p:spPr>
        <p:txBody>
          <a:bodyPr>
            <a:spAutoFit/>
          </a:bodyPr>
          <a:lstStyle/>
          <a:p>
            <a:r>
              <a:rPr kumimoji="0" lang="zh-CN" altLang="en-US" b="1">
                <a:latin typeface="宋体" pitchFamily="2" charset="-122"/>
              </a:rPr>
              <a:t>分泌多种细胞因子，促造血干细胞分化发育</a:t>
            </a:r>
            <a:r>
              <a:rPr kumimoji="0" lang="en-US" altLang="zh-CN" b="1">
                <a:latin typeface="宋体" pitchFamily="2" charset="-122"/>
              </a:rPr>
              <a:t>(</a:t>
            </a:r>
            <a:r>
              <a:rPr kumimoji="0" lang="zh-CN" altLang="en-US" b="1">
                <a:latin typeface="宋体" pitchFamily="2" charset="-122"/>
              </a:rPr>
              <a:t>骨髓微环境</a:t>
            </a:r>
            <a:r>
              <a:rPr kumimoji="0" lang="en-US" altLang="zh-CN" b="1">
                <a:latin typeface="宋体" pitchFamily="2" charset="-122"/>
              </a:rPr>
              <a:t>)</a:t>
            </a:r>
            <a:r>
              <a:rPr kumimoji="0" lang="zh-CN" altLang="en-US" b="1">
                <a:latin typeface="宋体" pitchFamily="2" charset="-122"/>
              </a:rPr>
              <a:t>。</a:t>
            </a:r>
          </a:p>
        </p:txBody>
      </p:sp>
      <p:sp>
        <p:nvSpPr>
          <p:cNvPr id="27672" name="Rectangle 24"/>
          <p:cNvSpPr>
            <a:spLocks noChangeArrowheads="1"/>
          </p:cNvSpPr>
          <p:nvPr/>
        </p:nvSpPr>
        <p:spPr bwMode="auto">
          <a:xfrm>
            <a:off x="6084888" y="3141663"/>
            <a:ext cx="4202112" cy="1552575"/>
          </a:xfrm>
          <a:prstGeom prst="rect">
            <a:avLst/>
          </a:prstGeom>
          <a:noFill/>
          <a:ln w="9525">
            <a:noFill/>
            <a:miter lim="800000"/>
            <a:headEnd/>
            <a:tailEnd/>
          </a:ln>
          <a:effectLst/>
        </p:spPr>
        <p:txBody>
          <a:bodyPr>
            <a:spAutoFit/>
          </a:bodyPr>
          <a:lstStyle/>
          <a:p>
            <a:r>
              <a:rPr kumimoji="0" lang="zh-CN" altLang="en-US" b="1">
                <a:latin typeface="宋体" pitchFamily="2" charset="-122"/>
              </a:rPr>
              <a:t>骨髓中的原始细胞，</a:t>
            </a:r>
          </a:p>
          <a:p>
            <a:r>
              <a:rPr kumimoji="0" lang="zh-CN" altLang="en-US" b="1">
                <a:latin typeface="宋体" pitchFamily="2" charset="-122"/>
              </a:rPr>
              <a:t>具有多种分化潜能，</a:t>
            </a:r>
          </a:p>
          <a:p>
            <a:r>
              <a:rPr kumimoji="0" lang="zh-CN" altLang="en-US" b="1">
                <a:latin typeface="宋体" pitchFamily="2" charset="-122"/>
              </a:rPr>
              <a:t>可分化成为各种</a:t>
            </a:r>
          </a:p>
          <a:p>
            <a:r>
              <a:rPr kumimoji="0" lang="zh-CN" altLang="en-US" b="1">
                <a:latin typeface="宋体" pitchFamily="2" charset="-122"/>
              </a:rPr>
              <a:t>血细胞。</a:t>
            </a:r>
          </a:p>
        </p:txBody>
      </p:sp>
      <p:sp>
        <p:nvSpPr>
          <p:cNvPr id="22" name="内容占位符 21"/>
          <p:cNvSpPr>
            <a:spLocks noGrp="1"/>
          </p:cNvSpPr>
          <p:nvPr>
            <p:ph idx="1"/>
          </p:nvPr>
        </p:nvSpPr>
        <p:spPr>
          <a:xfrm>
            <a:off x="457200" y="2000240"/>
            <a:ext cx="8229600" cy="4125923"/>
          </a:xfrm>
        </p:spPr>
        <p:txBody>
          <a:bodyPr/>
          <a:lstStyle/>
          <a:p>
            <a:pPr>
              <a:buNone/>
            </a:pPr>
            <a:endParaRPr lang="zh-CN" altLang="en-US"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p:txBody>
          <a:bodyPr/>
          <a:lstStyle/>
          <a:p>
            <a:endParaRPr lang="zh-CN" altLang="en-US"/>
          </a:p>
        </p:txBody>
      </p:sp>
      <p:sp>
        <p:nvSpPr>
          <p:cNvPr id="14" name="内容占位符 13"/>
          <p:cNvSpPr>
            <a:spLocks noGrp="1"/>
          </p:cNvSpPr>
          <p:nvPr>
            <p:ph idx="1"/>
          </p:nvPr>
        </p:nvSpPr>
        <p:spPr/>
        <p:txBody>
          <a:bodyPr>
            <a:normAutofit fontScale="92500" lnSpcReduction="20000"/>
          </a:bodyPr>
          <a:lstStyle/>
          <a:p>
            <a:pPr>
              <a:buNone/>
            </a:pPr>
            <a:r>
              <a:rPr lang="en-US" altLang="zh-CN" dirty="0" smtClean="0"/>
              <a:t>2</a:t>
            </a:r>
            <a:r>
              <a:rPr lang="zh-CN" altLang="en-US" dirty="0" smtClean="0"/>
              <a:t>）骨髓的功能</a:t>
            </a:r>
            <a:endParaRPr lang="en-US" altLang="zh-CN" dirty="0" smtClean="0"/>
          </a:p>
          <a:p>
            <a:pPr marL="457200" indent="-457200">
              <a:buNone/>
            </a:pPr>
            <a:r>
              <a:rPr lang="en-US" altLang="zh-CN" b="1" dirty="0" smtClean="0">
                <a:solidFill>
                  <a:srgbClr val="FFFF00"/>
                </a:solidFill>
              </a:rPr>
              <a:t>    </a:t>
            </a:r>
            <a:r>
              <a:rPr lang="en-US" altLang="zh-CN" b="1" dirty="0" smtClean="0">
                <a:solidFill>
                  <a:srgbClr val="FF0000"/>
                </a:solidFill>
              </a:rPr>
              <a:t>1.</a:t>
            </a:r>
            <a:r>
              <a:rPr lang="zh-CN" altLang="en-US" dirty="0" smtClean="0">
                <a:solidFill>
                  <a:srgbClr val="FF0000"/>
                </a:solidFill>
              </a:rPr>
              <a:t>是各类血细胞和免疫细胞发生的场所</a:t>
            </a:r>
          </a:p>
          <a:p>
            <a:pPr marL="457200" indent="-457200"/>
            <a:r>
              <a:rPr lang="zh-CN" altLang="en-US" b="1" dirty="0" smtClean="0">
                <a:solidFill>
                  <a:srgbClr val="FFFF99"/>
                </a:solidFill>
              </a:rPr>
              <a:t>       </a:t>
            </a:r>
            <a:r>
              <a:rPr lang="zh-CN" altLang="en-US" sz="3000" dirty="0" smtClean="0">
                <a:latin typeface="楷体_GB2312" pitchFamily="49" charset="-122"/>
                <a:ea typeface="楷体_GB2312" pitchFamily="49" charset="-122"/>
              </a:rPr>
              <a:t>骨髓是人和哺乳动物的造血器官，也是各类免疫细胞发育的场所 。</a:t>
            </a:r>
            <a:r>
              <a:rPr lang="zh-CN" altLang="en-US" sz="3000" dirty="0" smtClean="0">
                <a:solidFill>
                  <a:schemeClr val="accent6">
                    <a:lumMod val="75000"/>
                  </a:schemeClr>
                </a:solidFill>
                <a:latin typeface="楷体_GB2312" pitchFamily="49" charset="-122"/>
                <a:ea typeface="楷体_GB2312" pitchFamily="49" charset="-122"/>
              </a:rPr>
              <a:t>骨髓造血干细胞</a:t>
            </a:r>
            <a:r>
              <a:rPr lang="zh-CN" altLang="en-US" sz="3000" dirty="0" smtClean="0">
                <a:latin typeface="楷体_GB2312" pitchFamily="49" charset="-122"/>
                <a:ea typeface="楷体_GB2312" pitchFamily="49" charset="-122"/>
              </a:rPr>
              <a:t>具有分化成不同血细胞的能力，故被称为</a:t>
            </a:r>
            <a:r>
              <a:rPr lang="zh-CN" altLang="en-US" sz="3000" dirty="0" smtClean="0">
                <a:solidFill>
                  <a:schemeClr val="accent6">
                    <a:lumMod val="75000"/>
                  </a:schemeClr>
                </a:solidFill>
                <a:latin typeface="楷体_GB2312" pitchFamily="49" charset="-122"/>
                <a:ea typeface="楷体_GB2312" pitchFamily="49" charset="-122"/>
              </a:rPr>
              <a:t>多能造血干细胞</a:t>
            </a:r>
            <a:r>
              <a:rPr lang="zh-CN" altLang="en-US" sz="3000" b="1" dirty="0" smtClean="0">
                <a:solidFill>
                  <a:srgbClr val="6699FF"/>
                </a:solidFill>
                <a:latin typeface="楷体_GB2312" pitchFamily="49" charset="-122"/>
                <a:ea typeface="楷体_GB2312" pitchFamily="49" charset="-122"/>
              </a:rPr>
              <a:t>。</a:t>
            </a:r>
            <a:r>
              <a:rPr lang="zh-CN" altLang="en-US" sz="3000" b="1" dirty="0" smtClean="0">
                <a:solidFill>
                  <a:srgbClr val="FFFF99"/>
                </a:solidFill>
              </a:rPr>
              <a:t> </a:t>
            </a:r>
            <a:endParaRPr lang="en-US" altLang="zh-CN" sz="3000" b="1" dirty="0" smtClean="0">
              <a:solidFill>
                <a:srgbClr val="FFFF99"/>
              </a:solidFill>
            </a:endParaRPr>
          </a:p>
          <a:p>
            <a:pPr marL="457200" indent="-457200">
              <a:buNone/>
            </a:pPr>
            <a:r>
              <a:rPr lang="en-US" altLang="zh-CN" dirty="0" smtClean="0">
                <a:solidFill>
                  <a:srgbClr val="FF0000"/>
                </a:solidFill>
              </a:rPr>
              <a:t>   2.B</a:t>
            </a:r>
            <a:r>
              <a:rPr lang="zh-CN" altLang="en-US" dirty="0" smtClean="0">
                <a:solidFill>
                  <a:srgbClr val="FF0000"/>
                </a:solidFill>
              </a:rPr>
              <a:t>细胞分化成熟的场所 （</a:t>
            </a:r>
            <a:r>
              <a:rPr lang="en-US" altLang="zh-CN" dirty="0" smtClean="0">
                <a:solidFill>
                  <a:srgbClr val="FF0000"/>
                </a:solidFill>
              </a:rPr>
              <a:t>NK</a:t>
            </a:r>
            <a:r>
              <a:rPr lang="zh-CN" altLang="en-US" dirty="0" smtClean="0">
                <a:solidFill>
                  <a:srgbClr val="FF0000"/>
                </a:solidFill>
              </a:rPr>
              <a:t>细胞） </a:t>
            </a:r>
          </a:p>
          <a:p>
            <a:pPr marL="457200" indent="-457200">
              <a:buNone/>
            </a:pPr>
            <a:r>
              <a:rPr lang="zh-CN" altLang="en-US" dirty="0" smtClean="0">
                <a:solidFill>
                  <a:srgbClr val="FF0000"/>
                </a:solidFill>
              </a:rPr>
              <a:t>   </a:t>
            </a:r>
            <a:r>
              <a:rPr lang="en-US" altLang="zh-CN" dirty="0" smtClean="0">
                <a:solidFill>
                  <a:srgbClr val="FF0000"/>
                </a:solidFill>
              </a:rPr>
              <a:t>3.</a:t>
            </a:r>
            <a:r>
              <a:rPr lang="zh-CN" altLang="en-US" dirty="0" smtClean="0">
                <a:solidFill>
                  <a:srgbClr val="FF0000"/>
                </a:solidFill>
              </a:rPr>
              <a:t>体液免疫应答发生的场所</a:t>
            </a:r>
          </a:p>
          <a:p>
            <a:pPr marL="457200" indent="-457200">
              <a:buNone/>
            </a:pPr>
            <a:r>
              <a:rPr lang="zh-CN" altLang="en-US" b="1" dirty="0" smtClean="0">
                <a:solidFill>
                  <a:srgbClr val="66FFFF"/>
                </a:solidFill>
                <a:latin typeface="楷体_GB2312" pitchFamily="49" charset="-122"/>
                <a:ea typeface="楷体_GB2312" pitchFamily="49" charset="-122"/>
              </a:rPr>
              <a:t>   </a:t>
            </a:r>
            <a:r>
              <a:rPr lang="zh-CN" altLang="en-US" sz="2400" b="1" dirty="0" smtClean="0">
                <a:latin typeface="楷体_GB2312" pitchFamily="49" charset="-122"/>
                <a:ea typeface="楷体_GB2312" pitchFamily="49" charset="-122"/>
              </a:rPr>
              <a:t>再次免疫应答</a:t>
            </a:r>
            <a:r>
              <a:rPr lang="en-US" altLang="zh-CN" sz="2400" b="1" dirty="0" smtClean="0">
                <a:latin typeface="楷体_GB2312" pitchFamily="49" charset="-122"/>
                <a:ea typeface="楷体_GB2312" pitchFamily="49" charset="-122"/>
              </a:rPr>
              <a:t>:  </a:t>
            </a:r>
            <a:r>
              <a:rPr lang="zh-CN" altLang="en-US" sz="2400" b="1" dirty="0" smtClean="0">
                <a:latin typeface="楷体_GB2312" pitchFamily="49" charset="-122"/>
                <a:ea typeface="楷体_GB2312" pitchFamily="49" charset="-122"/>
              </a:rPr>
              <a:t>脾脏、淋巴结（抗体产生快、持续时间短）</a:t>
            </a:r>
          </a:p>
          <a:p>
            <a:pPr marL="457200" indent="-457200">
              <a:buNone/>
            </a:pPr>
            <a:r>
              <a:rPr lang="zh-CN" altLang="en-US" b="1" dirty="0" smtClean="0">
                <a:latin typeface="楷体_GB2312" pitchFamily="49" charset="-122"/>
                <a:ea typeface="楷体_GB2312" pitchFamily="49" charset="-122"/>
              </a:rPr>
              <a:t>              </a:t>
            </a:r>
            <a:r>
              <a:rPr lang="zh-CN" altLang="en-US" sz="2400" b="1" dirty="0" smtClean="0">
                <a:latin typeface="楷体_GB2312" pitchFamily="49" charset="-122"/>
                <a:ea typeface="楷体_GB2312" pitchFamily="49" charset="-122"/>
              </a:rPr>
              <a:t>骨髓</a:t>
            </a:r>
            <a:r>
              <a:rPr lang="en-US" altLang="zh-CN" sz="2400" b="1" dirty="0" smtClean="0">
                <a:latin typeface="楷体_GB2312" pitchFamily="49" charset="-122"/>
                <a:ea typeface="楷体_GB2312" pitchFamily="49" charset="-122"/>
              </a:rPr>
              <a:t>(</a:t>
            </a:r>
            <a:r>
              <a:rPr lang="zh-CN" altLang="en-US" sz="2400" b="1" dirty="0" smtClean="0">
                <a:latin typeface="楷体_GB2312" pitchFamily="49" charset="-122"/>
                <a:ea typeface="楷体_GB2312" pitchFamily="49" charset="-122"/>
              </a:rPr>
              <a:t>抗体产生量大、持续时间长</a:t>
            </a:r>
            <a:r>
              <a:rPr lang="en-US" altLang="zh-CN" sz="2400" b="1" dirty="0" smtClean="0">
                <a:latin typeface="楷体_GB2312" pitchFamily="49" charset="-122"/>
                <a:ea typeface="楷体_GB2312" pitchFamily="49" charset="-122"/>
              </a:rPr>
              <a:t>)</a:t>
            </a:r>
          </a:p>
          <a:p>
            <a:pPr marL="457200" indent="-457200"/>
            <a:endParaRPr lang="zh-CN" altLang="en-US" b="1" dirty="0" smtClean="0">
              <a:solidFill>
                <a:srgbClr val="FFFF99"/>
              </a:solidFill>
            </a:endParaRPr>
          </a:p>
          <a:p>
            <a:pPr>
              <a:buNone/>
            </a:pPr>
            <a:endParaRPr lang="zh-CN" altLang="en-US"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101" name="Picture 5" descr="fig3-03"/>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32100" name="Rectangle 4"/>
          <p:cNvSpPr>
            <a:spLocks noChangeArrowheads="1"/>
          </p:cNvSpPr>
          <p:nvPr/>
        </p:nvSpPr>
        <p:spPr bwMode="auto">
          <a:xfrm>
            <a:off x="214282" y="142852"/>
            <a:ext cx="4206601" cy="461665"/>
          </a:xfrm>
          <a:prstGeom prst="rect">
            <a:avLst/>
          </a:prstGeom>
          <a:noFill/>
          <a:ln w="9525">
            <a:noFill/>
            <a:miter lim="800000"/>
            <a:headEnd/>
            <a:tailEnd/>
          </a:ln>
          <a:effectLst/>
        </p:spPr>
        <p:txBody>
          <a:bodyPr wrap="none" anchor="ctr">
            <a:spAutoFit/>
          </a:bodyPr>
          <a:lstStyle/>
          <a:p>
            <a:r>
              <a:rPr lang="zh-CN" altLang="en-US" sz="2400" dirty="0" smtClean="0">
                <a:solidFill>
                  <a:srgbClr val="FF0000"/>
                </a:solidFill>
              </a:rPr>
              <a:t>骨髓造血干细胞的分化与发育</a:t>
            </a:r>
            <a:endParaRPr lang="zh-CN" altLang="en-US" sz="2400" dirty="0">
              <a:solidFill>
                <a:srgbClr val="FF0000"/>
              </a:solidFill>
            </a:endParaRPr>
          </a:p>
        </p:txBody>
      </p:sp>
      <p:sp>
        <p:nvSpPr>
          <p:cNvPr id="132102" name="Line 6"/>
          <p:cNvSpPr>
            <a:spLocks noChangeShapeType="1"/>
          </p:cNvSpPr>
          <p:nvPr/>
        </p:nvSpPr>
        <p:spPr bwMode="auto">
          <a:xfrm>
            <a:off x="7164388" y="5013325"/>
            <a:ext cx="792162" cy="503238"/>
          </a:xfrm>
          <a:prstGeom prst="line">
            <a:avLst/>
          </a:prstGeom>
          <a:noFill/>
          <a:ln w="57150">
            <a:solidFill>
              <a:srgbClr val="969696"/>
            </a:solidFill>
            <a:round/>
            <a:headEnd/>
            <a:tailEnd type="triangle" w="med" len="med"/>
          </a:ln>
          <a:effectLst/>
        </p:spPr>
        <p:txBody>
          <a:bodyPr wrap="none"/>
          <a:lstStyle/>
          <a:p>
            <a:endParaRPr lang="zh-CN" altLang="en-US"/>
          </a:p>
        </p:txBody>
      </p:sp>
      <p:sp>
        <p:nvSpPr>
          <p:cNvPr id="132103" name="Rectangle 7"/>
          <p:cNvSpPr>
            <a:spLocks noChangeArrowheads="1"/>
          </p:cNvSpPr>
          <p:nvPr/>
        </p:nvSpPr>
        <p:spPr bwMode="auto">
          <a:xfrm>
            <a:off x="7667625" y="5661025"/>
            <a:ext cx="1008063" cy="360363"/>
          </a:xfrm>
          <a:prstGeom prst="rect">
            <a:avLst/>
          </a:prstGeom>
          <a:noFill/>
          <a:ln w="9525">
            <a:noFill/>
            <a:miter lim="800000"/>
            <a:headEnd/>
            <a:tailEnd/>
          </a:ln>
          <a:effectLst/>
        </p:spPr>
        <p:txBody>
          <a:bodyPr wrap="none" anchor="ctr"/>
          <a:lstStyle/>
          <a:p>
            <a:pPr algn="ctr"/>
            <a:r>
              <a:rPr lang="zh-CN" altLang="en-US" sz="1600">
                <a:solidFill>
                  <a:srgbClr val="333333"/>
                </a:solidFill>
              </a:rPr>
              <a:t>树突状细胞</a:t>
            </a:r>
          </a:p>
        </p:txBody>
      </p:sp>
      <p:sp>
        <p:nvSpPr>
          <p:cNvPr id="132104" name="Line 8"/>
          <p:cNvSpPr>
            <a:spLocks noChangeShapeType="1"/>
          </p:cNvSpPr>
          <p:nvPr/>
        </p:nvSpPr>
        <p:spPr bwMode="auto">
          <a:xfrm flipH="1">
            <a:off x="5580063" y="2708275"/>
            <a:ext cx="287337" cy="215900"/>
          </a:xfrm>
          <a:prstGeom prst="line">
            <a:avLst/>
          </a:prstGeom>
          <a:noFill/>
          <a:ln w="57150">
            <a:solidFill>
              <a:srgbClr val="969696"/>
            </a:solidFill>
            <a:round/>
            <a:headEnd/>
            <a:tailEnd type="triangle" w="med" len="med"/>
          </a:ln>
          <a:effectLst/>
        </p:spPr>
        <p:txBody>
          <a:bodyPr wrap="none"/>
          <a:lstStyle/>
          <a:p>
            <a:endParaRPr lang="zh-CN" altLang="en-US"/>
          </a:p>
        </p:txBody>
      </p:sp>
      <p:sp>
        <p:nvSpPr>
          <p:cNvPr id="132105" name="Rectangle 9"/>
          <p:cNvSpPr>
            <a:spLocks noChangeArrowheads="1"/>
          </p:cNvSpPr>
          <p:nvPr/>
        </p:nvSpPr>
        <p:spPr bwMode="auto">
          <a:xfrm>
            <a:off x="4787900" y="2924175"/>
            <a:ext cx="1008063" cy="360363"/>
          </a:xfrm>
          <a:prstGeom prst="rect">
            <a:avLst/>
          </a:prstGeom>
          <a:noFill/>
          <a:ln w="9525">
            <a:noFill/>
            <a:miter lim="800000"/>
            <a:headEnd/>
            <a:tailEnd/>
          </a:ln>
          <a:effectLst/>
        </p:spPr>
        <p:txBody>
          <a:bodyPr wrap="none" anchor="ctr"/>
          <a:lstStyle/>
          <a:p>
            <a:pPr algn="ctr"/>
            <a:r>
              <a:rPr lang="zh-CN" altLang="en-US" sz="1600">
                <a:solidFill>
                  <a:srgbClr val="333333"/>
                </a:solidFill>
              </a:rPr>
              <a:t>树突状细胞</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2051"/>
          <p:cNvSpPr>
            <a:spLocks noGrp="1" noChangeArrowheads="1"/>
          </p:cNvSpPr>
          <p:nvPr>
            <p:ph type="body" idx="1"/>
          </p:nvPr>
        </p:nvSpPr>
        <p:spPr>
          <a:xfrm>
            <a:off x="571472" y="1071546"/>
            <a:ext cx="8386762" cy="1928826"/>
          </a:xfrm>
        </p:spPr>
        <p:txBody>
          <a:bodyPr>
            <a:normAutofit fontScale="62500" lnSpcReduction="20000"/>
          </a:bodyPr>
          <a:lstStyle/>
          <a:p>
            <a:pPr marL="0" indent="0" algn="just">
              <a:lnSpc>
                <a:spcPct val="90000"/>
              </a:lnSpc>
              <a:buFontTx/>
              <a:buNone/>
            </a:pPr>
            <a:endParaRPr lang="en-US" altLang="zh-CN" sz="3600" dirty="0" smtClean="0">
              <a:solidFill>
                <a:srgbClr val="FF0000"/>
              </a:solidFill>
              <a:latin typeface="宋体" pitchFamily="2" charset="-122"/>
            </a:endParaRPr>
          </a:p>
          <a:p>
            <a:pPr marL="0" indent="0" algn="just">
              <a:lnSpc>
                <a:spcPct val="90000"/>
              </a:lnSpc>
              <a:buFontTx/>
              <a:buNone/>
            </a:pPr>
            <a:endParaRPr lang="en-US" altLang="zh-CN" sz="3600" dirty="0" smtClean="0">
              <a:solidFill>
                <a:srgbClr val="FF0000"/>
              </a:solidFill>
              <a:latin typeface="宋体" pitchFamily="2" charset="-122"/>
            </a:endParaRPr>
          </a:p>
          <a:p>
            <a:pPr marL="0" indent="0" algn="just">
              <a:lnSpc>
                <a:spcPct val="90000"/>
              </a:lnSpc>
              <a:buFontTx/>
              <a:buNone/>
            </a:pPr>
            <a:r>
              <a:rPr lang="en-US" altLang="zh-CN" sz="4800" dirty="0" smtClean="0">
                <a:solidFill>
                  <a:srgbClr val="FF0000"/>
                </a:solidFill>
                <a:latin typeface="宋体" pitchFamily="2" charset="-122"/>
              </a:rPr>
              <a:t>2.</a:t>
            </a:r>
            <a:r>
              <a:rPr lang="zh-CN" altLang="en-US" sz="4800" dirty="0" smtClean="0">
                <a:solidFill>
                  <a:srgbClr val="FF0000"/>
                </a:solidFill>
                <a:latin typeface="宋体" pitchFamily="2" charset="-122"/>
              </a:rPr>
              <a:t>胸腺  </a:t>
            </a:r>
            <a:r>
              <a:rPr lang="en-US" altLang="zh-CN" sz="3600" dirty="0">
                <a:latin typeface="宋体" pitchFamily="2" charset="-122"/>
              </a:rPr>
              <a:t>(Thymus)</a:t>
            </a:r>
          </a:p>
          <a:p>
            <a:pPr marL="0" indent="0" algn="just">
              <a:lnSpc>
                <a:spcPct val="90000"/>
              </a:lnSpc>
              <a:buFontTx/>
              <a:buNone/>
            </a:pPr>
            <a:r>
              <a:rPr lang="en-US" altLang="zh-CN" sz="3600" b="1" dirty="0">
                <a:solidFill>
                  <a:srgbClr val="FFFF00"/>
                </a:solidFill>
                <a:effectLst>
                  <a:outerShdw blurRad="38100" dist="38100" dir="2700000" algn="tl">
                    <a:srgbClr val="000000"/>
                  </a:outerShdw>
                </a:effectLst>
                <a:latin typeface="宋体" pitchFamily="2" charset="-122"/>
              </a:rPr>
              <a:t> </a:t>
            </a:r>
            <a:endParaRPr lang="en-US" altLang="zh-CN" sz="5100" b="1" dirty="0">
              <a:solidFill>
                <a:srgbClr val="FFFF00"/>
              </a:solidFill>
              <a:effectLst>
                <a:outerShdw blurRad="38100" dist="38100" dir="2700000" algn="tl">
                  <a:srgbClr val="000000"/>
                </a:outerShdw>
              </a:effectLst>
              <a:latin typeface="宋体" pitchFamily="2" charset="-122"/>
            </a:endParaRPr>
          </a:p>
          <a:p>
            <a:pPr marL="0" indent="0" algn="just">
              <a:lnSpc>
                <a:spcPct val="90000"/>
              </a:lnSpc>
              <a:buFontTx/>
              <a:buNone/>
            </a:pPr>
            <a:r>
              <a:rPr lang="en-US" altLang="zh-CN" sz="5100" dirty="0"/>
              <a:t>          </a:t>
            </a:r>
            <a:r>
              <a:rPr lang="en-US" altLang="zh-CN" sz="5100" dirty="0" smtClean="0"/>
              <a:t> </a:t>
            </a:r>
            <a:r>
              <a:rPr lang="en-US" altLang="zh-CN" sz="5100" dirty="0" smtClean="0">
                <a:solidFill>
                  <a:srgbClr val="FF0000"/>
                </a:solidFill>
              </a:rPr>
              <a:t>T </a:t>
            </a:r>
            <a:r>
              <a:rPr lang="zh-CN" altLang="en-US" sz="5100" dirty="0">
                <a:solidFill>
                  <a:srgbClr val="FF0000"/>
                </a:solidFill>
              </a:rPr>
              <a:t>细胞分化、发育、成熟的场所  </a:t>
            </a:r>
          </a:p>
        </p:txBody>
      </p:sp>
      <p:sp>
        <p:nvSpPr>
          <p:cNvPr id="98309" name="Rectangle 3077"/>
          <p:cNvSpPr>
            <a:spLocks noChangeArrowheads="1"/>
          </p:cNvSpPr>
          <p:nvPr/>
        </p:nvSpPr>
        <p:spPr bwMode="auto">
          <a:xfrm>
            <a:off x="900113" y="2924175"/>
            <a:ext cx="7559675" cy="2677656"/>
          </a:xfrm>
          <a:prstGeom prst="rect">
            <a:avLst/>
          </a:prstGeom>
          <a:noFill/>
          <a:ln w="9525">
            <a:noFill/>
            <a:miter lim="800000"/>
            <a:headEnd/>
            <a:tailEnd/>
          </a:ln>
          <a:effectLst/>
        </p:spPr>
        <p:txBody>
          <a:bodyPr anchor="ctr">
            <a:spAutoFit/>
          </a:bodyPr>
          <a:lstStyle/>
          <a:p>
            <a:r>
              <a:rPr lang="en-US" altLang="zh-CN" sz="2800" b="1" dirty="0">
                <a:solidFill>
                  <a:srgbClr val="FFFF00"/>
                </a:solidFill>
                <a:latin typeface="楷体_GB2312" pitchFamily="49" charset="-122"/>
                <a:ea typeface="楷体_GB2312" pitchFamily="49" charset="-122"/>
              </a:rPr>
              <a:t>    </a:t>
            </a:r>
            <a:r>
              <a:rPr lang="zh-CN" altLang="en-US" sz="2800" dirty="0">
                <a:latin typeface="楷体_GB2312" pitchFamily="49" charset="-122"/>
                <a:ea typeface="楷体_GB2312" pitchFamily="49" charset="-122"/>
              </a:rPr>
              <a:t>胸腺的大小与年龄的不同而有明显差异。人类的胸腺在胚胎第</a:t>
            </a:r>
            <a:r>
              <a:rPr lang="en-US" altLang="zh-CN" sz="2800" dirty="0">
                <a:latin typeface="楷体_GB2312" pitchFamily="49" charset="-122"/>
                <a:ea typeface="楷体_GB2312" pitchFamily="49" charset="-122"/>
              </a:rPr>
              <a:t>9</a:t>
            </a:r>
            <a:r>
              <a:rPr lang="zh-CN" altLang="en-US" sz="2800" dirty="0">
                <a:latin typeface="楷体_GB2312" pitchFamily="49" charset="-122"/>
                <a:ea typeface="楷体_GB2312" pitchFamily="49" charset="-122"/>
              </a:rPr>
              <a:t>周开始出现。</a:t>
            </a:r>
            <a:r>
              <a:rPr lang="en-US" altLang="zh-CN" sz="2800" dirty="0">
                <a:latin typeface="楷体_GB2312" pitchFamily="49" charset="-122"/>
                <a:ea typeface="楷体_GB2312" pitchFamily="49" charset="-122"/>
              </a:rPr>
              <a:t>20</a:t>
            </a:r>
            <a:r>
              <a:rPr lang="zh-CN" altLang="en-US" sz="2800" dirty="0">
                <a:latin typeface="楷体_GB2312" pitchFamily="49" charset="-122"/>
                <a:ea typeface="楷体_GB2312" pitchFamily="49" charset="-122"/>
              </a:rPr>
              <a:t>周时发育成熟。出生后</a:t>
            </a:r>
            <a:r>
              <a:rPr lang="en-US" altLang="zh-CN" sz="2800" dirty="0">
                <a:latin typeface="楷体_GB2312" pitchFamily="49" charset="-122"/>
                <a:ea typeface="楷体_GB2312" pitchFamily="49" charset="-122"/>
              </a:rPr>
              <a:t>(15-20g) </a:t>
            </a:r>
            <a:r>
              <a:rPr lang="zh-CN" altLang="en-US" sz="2800" dirty="0">
                <a:latin typeface="楷体_GB2312" pitchFamily="49" charset="-122"/>
                <a:ea typeface="楷体_GB2312" pitchFamily="49" charset="-122"/>
              </a:rPr>
              <a:t>到青春期的时候最大</a:t>
            </a:r>
            <a:r>
              <a:rPr lang="en-US" altLang="zh-CN" sz="2800" dirty="0">
                <a:latin typeface="楷体_GB2312" pitchFamily="49" charset="-122"/>
                <a:ea typeface="楷体_GB2312" pitchFamily="49" charset="-122"/>
              </a:rPr>
              <a:t>(30-40g)</a:t>
            </a:r>
            <a:r>
              <a:rPr lang="zh-CN" altLang="en-US" sz="2800" dirty="0">
                <a:latin typeface="楷体_GB2312" pitchFamily="49" charset="-122"/>
                <a:ea typeface="楷体_GB2312" pitchFamily="49" charset="-122"/>
              </a:rPr>
              <a:t>。以后慢慢退化萎缩。老年期被脂肪组织取代，功能衰退，但仍承担</a:t>
            </a:r>
            <a:r>
              <a:rPr lang="en-US" altLang="zh-CN" sz="2800" dirty="0">
                <a:latin typeface="楷体_GB2312" pitchFamily="49" charset="-122"/>
                <a:ea typeface="楷体_GB2312" pitchFamily="49" charset="-122"/>
              </a:rPr>
              <a:t>T</a:t>
            </a:r>
            <a:r>
              <a:rPr lang="zh-CN" altLang="en-US" sz="2800" dirty="0">
                <a:latin typeface="楷体_GB2312" pitchFamily="49" charset="-122"/>
                <a:ea typeface="楷体_GB2312" pitchFamily="49" charset="-122"/>
              </a:rPr>
              <a:t>细胞分化、发育的功能。</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8596" y="857232"/>
            <a:ext cx="8229600" cy="1143000"/>
          </a:xfrm>
        </p:spPr>
        <p:txBody>
          <a:bodyPr>
            <a:normAutofit/>
          </a:bodyPr>
          <a:lstStyle/>
          <a:p>
            <a:r>
              <a:rPr lang="zh-CN" altLang="en-US" sz="3200" dirty="0" smtClean="0"/>
              <a:t>胸腺的解剖位置</a:t>
            </a:r>
            <a:endParaRPr lang="zh-CN" altLang="en-US" sz="3200" dirty="0"/>
          </a:p>
        </p:txBody>
      </p:sp>
      <p:pic>
        <p:nvPicPr>
          <p:cNvPr id="4" name="Picture 8" descr="00201"/>
          <p:cNvPicPr>
            <a:picLocks noGrp="1" noChangeAspect="1" noChangeArrowheads="1"/>
          </p:cNvPicPr>
          <p:nvPr>
            <p:ph idx="1"/>
          </p:nvPr>
        </p:nvPicPr>
        <p:blipFill>
          <a:blip r:embed="rId2" cstate="print"/>
          <a:srcRect/>
          <a:stretch>
            <a:fillRect/>
          </a:stretch>
        </p:blipFill>
        <p:spPr bwMode="auto">
          <a:xfrm>
            <a:off x="457200" y="2000240"/>
            <a:ext cx="8229600" cy="435771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684213" y="1773238"/>
            <a:ext cx="2603500" cy="4019550"/>
            <a:chOff x="336" y="1152"/>
            <a:chExt cx="1544" cy="2524"/>
          </a:xfrm>
        </p:grpSpPr>
        <p:pic>
          <p:nvPicPr>
            <p:cNvPr id="75779" name="Picture 3"/>
            <p:cNvPicPr>
              <a:picLocks noChangeAspect="1" noChangeArrowheads="1"/>
            </p:cNvPicPr>
            <p:nvPr/>
          </p:nvPicPr>
          <p:blipFill>
            <a:blip r:embed="rId2" cstate="print"/>
            <a:srcRect/>
            <a:stretch>
              <a:fillRect/>
            </a:stretch>
          </p:blipFill>
          <p:spPr bwMode="auto">
            <a:xfrm>
              <a:off x="336" y="1152"/>
              <a:ext cx="1544" cy="2112"/>
            </a:xfrm>
            <a:prstGeom prst="rect">
              <a:avLst/>
            </a:prstGeom>
            <a:noFill/>
            <a:ln w="9525">
              <a:noFill/>
              <a:miter lim="800000"/>
              <a:headEnd/>
              <a:tailEnd/>
            </a:ln>
            <a:effectLst/>
          </p:spPr>
        </p:pic>
        <p:sp>
          <p:nvSpPr>
            <p:cNvPr id="75780" name="Text Box 4"/>
            <p:cNvSpPr txBox="1">
              <a:spLocks noChangeArrowheads="1"/>
            </p:cNvSpPr>
            <p:nvPr/>
          </p:nvSpPr>
          <p:spPr bwMode="auto">
            <a:xfrm>
              <a:off x="720" y="3312"/>
              <a:ext cx="766" cy="364"/>
            </a:xfrm>
            <a:prstGeom prst="rect">
              <a:avLst/>
            </a:prstGeom>
            <a:noFill/>
            <a:ln w="9525">
              <a:noFill/>
              <a:miter lim="800000"/>
              <a:headEnd/>
              <a:tailEnd/>
            </a:ln>
            <a:effectLst/>
          </p:spPr>
          <p:txBody>
            <a:bodyPr wrap="none">
              <a:spAutoFit/>
            </a:bodyPr>
            <a:lstStyle/>
            <a:p>
              <a:pPr eaLnBrk="0" hangingPunct="0"/>
              <a:r>
                <a:rPr lang="en-US" altLang="zh-CN" sz="3200" b="1"/>
                <a:t>Day  3</a:t>
              </a:r>
            </a:p>
          </p:txBody>
        </p:sp>
      </p:grpSp>
      <p:grpSp>
        <p:nvGrpSpPr>
          <p:cNvPr id="3" name="Group 5"/>
          <p:cNvGrpSpPr>
            <a:grpSpLocks/>
          </p:cNvGrpSpPr>
          <p:nvPr/>
        </p:nvGrpSpPr>
        <p:grpSpPr bwMode="auto">
          <a:xfrm>
            <a:off x="3203575" y="1773238"/>
            <a:ext cx="2667000" cy="4090987"/>
            <a:chOff x="1968" y="1152"/>
            <a:chExt cx="1577" cy="2572"/>
          </a:xfrm>
        </p:grpSpPr>
        <p:pic>
          <p:nvPicPr>
            <p:cNvPr id="75782" name="Picture 6"/>
            <p:cNvPicPr>
              <a:picLocks noChangeAspect="1" noChangeArrowheads="1"/>
            </p:cNvPicPr>
            <p:nvPr/>
          </p:nvPicPr>
          <p:blipFill>
            <a:blip r:embed="rId3" cstate="print"/>
            <a:srcRect/>
            <a:stretch>
              <a:fillRect/>
            </a:stretch>
          </p:blipFill>
          <p:spPr bwMode="auto">
            <a:xfrm>
              <a:off x="1968" y="1152"/>
              <a:ext cx="1577" cy="2112"/>
            </a:xfrm>
            <a:prstGeom prst="rect">
              <a:avLst/>
            </a:prstGeom>
            <a:noFill/>
            <a:ln w="9525">
              <a:noFill/>
              <a:miter lim="800000"/>
              <a:headEnd/>
              <a:tailEnd/>
            </a:ln>
            <a:effectLst/>
          </p:spPr>
        </p:pic>
        <p:sp>
          <p:nvSpPr>
            <p:cNvPr id="75783" name="Text Box 7"/>
            <p:cNvSpPr txBox="1">
              <a:spLocks noChangeArrowheads="1"/>
            </p:cNvSpPr>
            <p:nvPr/>
          </p:nvSpPr>
          <p:spPr bwMode="auto">
            <a:xfrm>
              <a:off x="2448" y="3360"/>
              <a:ext cx="763" cy="364"/>
            </a:xfrm>
            <a:prstGeom prst="rect">
              <a:avLst/>
            </a:prstGeom>
            <a:noFill/>
            <a:ln w="9525">
              <a:noFill/>
              <a:miter lim="800000"/>
              <a:headEnd/>
              <a:tailEnd/>
            </a:ln>
            <a:effectLst/>
          </p:spPr>
          <p:txBody>
            <a:bodyPr wrap="none">
              <a:spAutoFit/>
            </a:bodyPr>
            <a:lstStyle/>
            <a:p>
              <a:pPr eaLnBrk="0" hangingPunct="0"/>
              <a:r>
                <a:rPr lang="en-US" altLang="zh-CN" sz="3200" b="1"/>
                <a:t>Day  5</a:t>
              </a:r>
            </a:p>
          </p:txBody>
        </p:sp>
      </p:grpSp>
      <p:grpSp>
        <p:nvGrpSpPr>
          <p:cNvPr id="4" name="Group 8"/>
          <p:cNvGrpSpPr>
            <a:grpSpLocks/>
          </p:cNvGrpSpPr>
          <p:nvPr/>
        </p:nvGrpSpPr>
        <p:grpSpPr bwMode="auto">
          <a:xfrm>
            <a:off x="5867400" y="1773238"/>
            <a:ext cx="2667000" cy="4110037"/>
            <a:chOff x="3649" y="1152"/>
            <a:chExt cx="1569" cy="2570"/>
          </a:xfrm>
        </p:grpSpPr>
        <p:pic>
          <p:nvPicPr>
            <p:cNvPr id="75785" name="Picture 9"/>
            <p:cNvPicPr>
              <a:picLocks noChangeAspect="1" noChangeArrowheads="1"/>
            </p:cNvPicPr>
            <p:nvPr/>
          </p:nvPicPr>
          <p:blipFill>
            <a:blip r:embed="rId4" cstate="print"/>
            <a:srcRect/>
            <a:stretch>
              <a:fillRect/>
            </a:stretch>
          </p:blipFill>
          <p:spPr bwMode="auto">
            <a:xfrm>
              <a:off x="3649" y="1152"/>
              <a:ext cx="1569" cy="2112"/>
            </a:xfrm>
            <a:prstGeom prst="rect">
              <a:avLst/>
            </a:prstGeom>
            <a:noFill/>
            <a:ln w="9525">
              <a:noFill/>
              <a:miter lim="800000"/>
              <a:headEnd/>
              <a:tailEnd/>
            </a:ln>
            <a:effectLst/>
          </p:spPr>
        </p:pic>
        <p:sp>
          <p:nvSpPr>
            <p:cNvPr id="75786" name="Text Box 10"/>
            <p:cNvSpPr txBox="1">
              <a:spLocks noChangeArrowheads="1"/>
            </p:cNvSpPr>
            <p:nvPr/>
          </p:nvSpPr>
          <p:spPr bwMode="auto">
            <a:xfrm>
              <a:off x="3984" y="3360"/>
              <a:ext cx="760" cy="362"/>
            </a:xfrm>
            <a:prstGeom prst="rect">
              <a:avLst/>
            </a:prstGeom>
            <a:noFill/>
            <a:ln w="9525">
              <a:noFill/>
              <a:miter lim="800000"/>
              <a:headEnd/>
              <a:tailEnd/>
            </a:ln>
            <a:effectLst/>
          </p:spPr>
          <p:txBody>
            <a:bodyPr wrap="none">
              <a:spAutoFit/>
            </a:bodyPr>
            <a:lstStyle/>
            <a:p>
              <a:pPr eaLnBrk="0" hangingPunct="0"/>
              <a:r>
                <a:rPr lang="en-US" altLang="zh-CN" sz="3200" b="1"/>
                <a:t>Day  7</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Rectangle 4099"/>
          <p:cNvSpPr>
            <a:spLocks noChangeArrowheads="1"/>
          </p:cNvSpPr>
          <p:nvPr/>
        </p:nvSpPr>
        <p:spPr bwMode="auto">
          <a:xfrm>
            <a:off x="785786" y="1500174"/>
            <a:ext cx="2794355" cy="584775"/>
          </a:xfrm>
          <a:prstGeom prst="rect">
            <a:avLst/>
          </a:prstGeom>
          <a:noFill/>
          <a:ln w="9525">
            <a:noFill/>
            <a:miter lim="800000"/>
            <a:headEnd/>
            <a:tailEnd/>
          </a:ln>
          <a:effectLst/>
        </p:spPr>
        <p:txBody>
          <a:bodyPr wrap="none" anchor="ctr">
            <a:spAutoFit/>
          </a:bodyPr>
          <a:lstStyle/>
          <a:p>
            <a:r>
              <a:rPr lang="zh-CN" altLang="en-US" sz="3200" dirty="0" smtClean="0">
                <a:latin typeface="宋体" pitchFamily="2" charset="-122"/>
              </a:rPr>
              <a:t>胸腺</a:t>
            </a:r>
            <a:r>
              <a:rPr lang="zh-CN" altLang="en-US" sz="3200" dirty="0">
                <a:latin typeface="宋体" pitchFamily="2" charset="-122"/>
              </a:rPr>
              <a:t>的功能</a:t>
            </a:r>
            <a:r>
              <a:rPr lang="zh-CN" altLang="en-US" sz="3200" b="1" dirty="0">
                <a:solidFill>
                  <a:srgbClr val="FFFF00"/>
                </a:solidFill>
                <a:latin typeface="宋体" pitchFamily="2" charset="-122"/>
              </a:rPr>
              <a:t>： </a:t>
            </a:r>
          </a:p>
        </p:txBody>
      </p:sp>
      <p:sp>
        <p:nvSpPr>
          <p:cNvPr id="111620" name="Rectangle 4100"/>
          <p:cNvSpPr>
            <a:spLocks noChangeArrowheads="1"/>
          </p:cNvSpPr>
          <p:nvPr/>
        </p:nvSpPr>
        <p:spPr bwMode="auto">
          <a:xfrm>
            <a:off x="714348" y="2214554"/>
            <a:ext cx="7308850" cy="3662541"/>
          </a:xfrm>
          <a:prstGeom prst="rect">
            <a:avLst/>
          </a:prstGeom>
          <a:noFill/>
          <a:ln w="9525">
            <a:noFill/>
            <a:miter lim="800000"/>
            <a:headEnd/>
            <a:tailEnd/>
          </a:ln>
          <a:effectLst/>
        </p:spPr>
        <p:txBody>
          <a:bodyPr>
            <a:spAutoFit/>
          </a:bodyPr>
          <a:lstStyle/>
          <a:p>
            <a:r>
              <a:rPr lang="en-US" altLang="zh-CN" sz="2800" b="1" dirty="0">
                <a:solidFill>
                  <a:srgbClr val="FFFF00"/>
                </a:solidFill>
                <a:latin typeface="楷体_GB2312" pitchFamily="49" charset="-122"/>
                <a:ea typeface="楷体_GB2312" pitchFamily="49" charset="-122"/>
              </a:rPr>
              <a:t> </a:t>
            </a:r>
            <a:r>
              <a:rPr lang="en-US" altLang="zh-CN" sz="2800" b="1" dirty="0">
                <a:solidFill>
                  <a:srgbClr val="FF0000"/>
                </a:solidFill>
                <a:latin typeface="楷体_GB2312" pitchFamily="49" charset="-122"/>
                <a:ea typeface="楷体_GB2312" pitchFamily="49" charset="-122"/>
              </a:rPr>
              <a:t>1</a:t>
            </a:r>
            <a:r>
              <a:rPr lang="zh-CN" altLang="en-US" sz="2800" b="1" dirty="0">
                <a:solidFill>
                  <a:srgbClr val="FF0000"/>
                </a:solidFill>
                <a:latin typeface="楷体_GB2312" pitchFamily="49" charset="-122"/>
                <a:ea typeface="楷体_GB2312" pitchFamily="49" charset="-122"/>
              </a:rPr>
              <a:t>．</a:t>
            </a:r>
            <a:r>
              <a:rPr lang="en-US" altLang="zh-CN" sz="2800" b="1" dirty="0">
                <a:solidFill>
                  <a:srgbClr val="FF0000"/>
                </a:solidFill>
                <a:latin typeface="楷体_GB2312" pitchFamily="49" charset="-122"/>
                <a:ea typeface="楷体_GB2312" pitchFamily="49" charset="-122"/>
              </a:rPr>
              <a:t>T</a:t>
            </a:r>
            <a:r>
              <a:rPr lang="zh-CN" altLang="en-US" sz="2800" b="1" dirty="0">
                <a:solidFill>
                  <a:srgbClr val="FF0000"/>
                </a:solidFill>
                <a:latin typeface="楷体_GB2312" pitchFamily="49" charset="-122"/>
                <a:ea typeface="楷体_GB2312" pitchFamily="49" charset="-122"/>
              </a:rPr>
              <a:t>细胞分化、发育、成熟的场所 </a:t>
            </a:r>
          </a:p>
          <a:p>
            <a:r>
              <a:rPr lang="zh-CN" altLang="en-US" b="1" dirty="0"/>
              <a:t>         前</a:t>
            </a:r>
            <a:r>
              <a:rPr lang="en-US" altLang="zh-CN" b="1" dirty="0"/>
              <a:t>T</a:t>
            </a:r>
            <a:r>
              <a:rPr lang="zh-CN" altLang="en-US" b="1" dirty="0"/>
              <a:t>细胞从骨髓迁移到胸腺，发育成熟。</a:t>
            </a:r>
          </a:p>
          <a:p>
            <a:endParaRPr lang="zh-CN" altLang="en-US" sz="2800" b="1" dirty="0">
              <a:latin typeface="楷体_GB2312" pitchFamily="49" charset="-122"/>
              <a:ea typeface="楷体_GB2312" pitchFamily="49" charset="-122"/>
            </a:endParaRPr>
          </a:p>
          <a:p>
            <a:r>
              <a:rPr lang="zh-CN" altLang="en-US" sz="2800" b="1" dirty="0">
                <a:solidFill>
                  <a:srgbClr val="FFFF00"/>
                </a:solidFill>
                <a:latin typeface="楷体_GB2312" pitchFamily="49" charset="-122"/>
                <a:ea typeface="楷体_GB2312" pitchFamily="49" charset="-122"/>
              </a:rPr>
              <a:t> </a:t>
            </a:r>
            <a:r>
              <a:rPr lang="en-US" altLang="zh-CN" sz="2800" b="1" dirty="0">
                <a:solidFill>
                  <a:srgbClr val="FF0000"/>
                </a:solidFill>
                <a:latin typeface="楷体_GB2312" pitchFamily="49" charset="-122"/>
                <a:ea typeface="楷体_GB2312" pitchFamily="49" charset="-122"/>
              </a:rPr>
              <a:t>2</a:t>
            </a:r>
            <a:r>
              <a:rPr lang="zh-CN" altLang="en-US" sz="2800" b="1" dirty="0">
                <a:solidFill>
                  <a:srgbClr val="FF0000"/>
                </a:solidFill>
                <a:latin typeface="楷体_GB2312" pitchFamily="49" charset="-122"/>
                <a:ea typeface="楷体_GB2312" pitchFamily="49" charset="-122"/>
              </a:rPr>
              <a:t>．免疫调节功能    </a:t>
            </a:r>
          </a:p>
          <a:p>
            <a:r>
              <a:rPr lang="zh-CN" altLang="en-US" b="1" dirty="0"/>
              <a:t>         胸腺基质细胞产生的细胞因子和胸腺肽类分子不仅促进胸腺细胞的发育成熟以外，还调节免疫器官和免疫细胞的功能。</a:t>
            </a:r>
            <a:r>
              <a:rPr lang="zh-CN" altLang="en-US" dirty="0"/>
              <a:t> </a:t>
            </a:r>
            <a:r>
              <a:rPr lang="zh-CN" altLang="en-US" sz="2800" b="1" dirty="0">
                <a:latin typeface="楷体_GB2312" pitchFamily="49" charset="-122"/>
                <a:ea typeface="楷体_GB2312" pitchFamily="49" charset="-122"/>
              </a:rPr>
              <a:t>   </a:t>
            </a:r>
          </a:p>
          <a:p>
            <a:r>
              <a:rPr lang="zh-CN" altLang="en-US" sz="2800" b="1" dirty="0">
                <a:latin typeface="楷体_GB2312" pitchFamily="49" charset="-122"/>
                <a:ea typeface="楷体_GB2312" pitchFamily="49" charset="-122"/>
              </a:rPr>
              <a:t>    </a:t>
            </a:r>
          </a:p>
          <a:p>
            <a:r>
              <a:rPr lang="zh-CN" altLang="en-US" sz="2800" b="1" dirty="0">
                <a:solidFill>
                  <a:srgbClr val="FFFF00"/>
                </a:solidFill>
                <a:latin typeface="楷体_GB2312" pitchFamily="49" charset="-122"/>
                <a:ea typeface="楷体_GB2312" pitchFamily="49" charset="-122"/>
              </a:rPr>
              <a:t> </a:t>
            </a:r>
            <a:r>
              <a:rPr lang="en-US" altLang="zh-CN" sz="2800" b="1" dirty="0">
                <a:solidFill>
                  <a:srgbClr val="FF0000"/>
                </a:solidFill>
                <a:latin typeface="楷体_GB2312" pitchFamily="49" charset="-122"/>
                <a:ea typeface="楷体_GB2312" pitchFamily="49" charset="-122"/>
              </a:rPr>
              <a:t>3</a:t>
            </a:r>
            <a:r>
              <a:rPr lang="zh-CN" altLang="en-US" sz="2800" b="1" dirty="0">
                <a:solidFill>
                  <a:srgbClr val="FF0000"/>
                </a:solidFill>
                <a:latin typeface="楷体_GB2312" pitchFamily="49" charset="-122"/>
                <a:ea typeface="楷体_GB2312" pitchFamily="49" charset="-122"/>
              </a:rPr>
              <a:t>．获得自身免疫耐受</a:t>
            </a:r>
          </a:p>
          <a:p>
            <a:endParaRPr lang="en-US" altLang="zh-CN" sz="2800" b="1" dirty="0">
              <a:solidFill>
                <a:srgbClr val="FFFF00"/>
              </a:solidFill>
              <a:latin typeface="楷体_GB2312" pitchFamily="49" charset="-122"/>
              <a:ea typeface="楷体_GB2312" pitchFamily="49" charset="-122"/>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4"/>
          <p:cNvSpPr>
            <a:spLocks noChangeArrowheads="1"/>
          </p:cNvSpPr>
          <p:nvPr/>
        </p:nvSpPr>
        <p:spPr bwMode="auto">
          <a:xfrm>
            <a:off x="928662" y="1571612"/>
            <a:ext cx="7772400" cy="4495800"/>
          </a:xfrm>
          <a:prstGeom prst="rect">
            <a:avLst/>
          </a:prstGeom>
          <a:noFill/>
          <a:ln w="12700" cap="sq">
            <a:noFill/>
            <a:miter lim="800000"/>
            <a:headEnd type="none" w="sm" len="sm"/>
            <a:tailEnd type="none" w="sm" len="sm"/>
          </a:ln>
        </p:spPr>
        <p:txBody>
          <a:bodyPr/>
          <a:lstStyle/>
          <a:p>
            <a:pPr marL="342900" indent="-342900">
              <a:lnSpc>
                <a:spcPct val="90000"/>
              </a:lnSpc>
              <a:spcBef>
                <a:spcPct val="20000"/>
              </a:spcBef>
              <a:buClr>
                <a:schemeClr val="tx2"/>
              </a:buClr>
              <a:buFontTx/>
              <a:buChar char="•"/>
            </a:pPr>
            <a:r>
              <a:rPr kumimoji="0" lang="zh-CN" altLang="en-US" sz="3200" b="1" dirty="0">
                <a:solidFill>
                  <a:srgbClr val="FF0000"/>
                </a:solidFill>
                <a:latin typeface="楷体_GB2312" pitchFamily="49" charset="-122"/>
                <a:ea typeface="楷体_GB2312" pitchFamily="49" charset="-122"/>
              </a:rPr>
              <a:t>裸鼠（</a:t>
            </a:r>
            <a:r>
              <a:rPr kumimoji="0" lang="en-US" altLang="zh-CN" sz="3200" b="1" dirty="0">
                <a:solidFill>
                  <a:srgbClr val="FF0000"/>
                </a:solidFill>
                <a:latin typeface="楷体_GB2312" pitchFamily="49" charset="-122"/>
                <a:ea typeface="楷体_GB2312" pitchFamily="49" charset="-122"/>
              </a:rPr>
              <a:t>Nude mouse</a:t>
            </a:r>
            <a:r>
              <a:rPr kumimoji="0" lang="zh-CN" altLang="en-US" sz="3200" b="1" dirty="0">
                <a:solidFill>
                  <a:srgbClr val="FF0000"/>
                </a:solidFill>
                <a:latin typeface="楷体_GB2312" pitchFamily="49" charset="-122"/>
                <a:ea typeface="楷体_GB2312" pitchFamily="49" charset="-122"/>
              </a:rPr>
              <a:t>）</a:t>
            </a:r>
            <a:r>
              <a:rPr kumimoji="0" lang="zh-CN" altLang="en-US" sz="3200" b="1" dirty="0">
                <a:solidFill>
                  <a:srgbClr val="FFFF00"/>
                </a:solidFill>
                <a:latin typeface="楷体_GB2312" pitchFamily="49" charset="-122"/>
                <a:ea typeface="楷体_GB2312" pitchFamily="49" charset="-122"/>
              </a:rPr>
              <a:t>：</a:t>
            </a:r>
            <a:endParaRPr kumimoji="0" lang="zh-CN" altLang="en-US" sz="3200" dirty="0">
              <a:latin typeface="楷体_GB2312" pitchFamily="49" charset="-122"/>
              <a:ea typeface="楷体_GB2312" pitchFamily="49" charset="-122"/>
            </a:endParaRPr>
          </a:p>
          <a:p>
            <a:pPr marL="342900" indent="-342900">
              <a:lnSpc>
                <a:spcPct val="90000"/>
              </a:lnSpc>
              <a:spcBef>
                <a:spcPct val="20000"/>
              </a:spcBef>
              <a:buClr>
                <a:schemeClr val="tx2"/>
              </a:buClr>
            </a:pPr>
            <a:r>
              <a:rPr kumimoji="0" lang="zh-CN" altLang="en-US" sz="3200" b="1" dirty="0">
                <a:latin typeface="楷体_GB2312" pitchFamily="49" charset="-122"/>
                <a:ea typeface="楷体_GB2312" pitchFamily="49" charset="-122"/>
              </a:rPr>
              <a:t>   先天无胸腺小鼠</a:t>
            </a:r>
          </a:p>
          <a:p>
            <a:pPr marL="342900" indent="-342900">
              <a:spcBef>
                <a:spcPct val="20000"/>
              </a:spcBef>
              <a:buClr>
                <a:schemeClr val="tx2"/>
              </a:buClr>
              <a:buFontTx/>
              <a:buChar char="•"/>
            </a:pPr>
            <a:endParaRPr kumimoji="0" lang="zh-CN" altLang="en-US" sz="3200" dirty="0">
              <a:latin typeface="Arial" pitchFamily="34" charset="0"/>
            </a:endParaRPr>
          </a:p>
        </p:txBody>
      </p:sp>
      <p:pic>
        <p:nvPicPr>
          <p:cNvPr id="78851" name="Picture 5" descr="Nude_mouse"/>
          <p:cNvPicPr>
            <a:picLocks noChangeAspect="1" noChangeArrowheads="1"/>
          </p:cNvPicPr>
          <p:nvPr/>
        </p:nvPicPr>
        <p:blipFill>
          <a:blip r:embed="rId2" cstate="print"/>
          <a:srcRect/>
          <a:stretch>
            <a:fillRect/>
          </a:stretch>
        </p:blipFill>
        <p:spPr bwMode="auto">
          <a:xfrm>
            <a:off x="1828800" y="3276600"/>
            <a:ext cx="5715000" cy="238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4"/>
          <p:cNvSpPr>
            <a:spLocks noChangeArrowheads="1"/>
          </p:cNvSpPr>
          <p:nvPr/>
        </p:nvSpPr>
        <p:spPr bwMode="auto">
          <a:xfrm>
            <a:off x="1219200" y="1066800"/>
            <a:ext cx="7772400" cy="4495800"/>
          </a:xfrm>
          <a:prstGeom prst="rect">
            <a:avLst/>
          </a:prstGeom>
          <a:noFill/>
          <a:ln w="12700" cap="sq">
            <a:noFill/>
            <a:miter lim="800000"/>
            <a:headEnd type="none" w="sm" len="sm"/>
            <a:tailEnd type="none" w="sm" len="sm"/>
          </a:ln>
        </p:spPr>
        <p:txBody>
          <a:bodyPr/>
          <a:lstStyle/>
          <a:p>
            <a:pPr marL="342900" indent="-342900">
              <a:lnSpc>
                <a:spcPct val="90000"/>
              </a:lnSpc>
              <a:spcBef>
                <a:spcPct val="20000"/>
              </a:spcBef>
              <a:buClr>
                <a:schemeClr val="tx2"/>
              </a:buClr>
              <a:buFontTx/>
              <a:buChar char="•"/>
            </a:pPr>
            <a:r>
              <a:rPr kumimoji="0" lang="en-US" altLang="zh-CN" sz="3200" b="1" dirty="0" err="1">
                <a:solidFill>
                  <a:srgbClr val="FF0000"/>
                </a:solidFill>
                <a:latin typeface="楷体_GB2312" pitchFamily="49" charset="-122"/>
                <a:ea typeface="楷体_GB2312" pitchFamily="49" charset="-122"/>
              </a:rPr>
              <a:t>DiGeoge</a:t>
            </a:r>
            <a:r>
              <a:rPr kumimoji="0" lang="en-US" altLang="zh-CN" sz="3200" b="1" dirty="0">
                <a:solidFill>
                  <a:srgbClr val="FF0000"/>
                </a:solidFill>
                <a:latin typeface="楷体_GB2312" pitchFamily="49" charset="-122"/>
                <a:ea typeface="楷体_GB2312" pitchFamily="49" charset="-122"/>
              </a:rPr>
              <a:t> </a:t>
            </a:r>
            <a:r>
              <a:rPr kumimoji="0" lang="zh-CN" altLang="en-US" sz="3200" b="1" dirty="0" smtClean="0">
                <a:solidFill>
                  <a:srgbClr val="FF0000"/>
                </a:solidFill>
                <a:latin typeface="楷体_GB2312" pitchFamily="49" charset="-122"/>
                <a:ea typeface="楷体_GB2312" pitchFamily="49" charset="-122"/>
              </a:rPr>
              <a:t>综合征：</a:t>
            </a:r>
            <a:endParaRPr kumimoji="0" lang="zh-CN" altLang="en-US" sz="3200" dirty="0">
              <a:latin typeface="楷体_GB2312" pitchFamily="49" charset="-122"/>
              <a:ea typeface="楷体_GB2312" pitchFamily="49" charset="-122"/>
            </a:endParaRPr>
          </a:p>
          <a:p>
            <a:pPr marL="342900" indent="-342900">
              <a:lnSpc>
                <a:spcPct val="90000"/>
              </a:lnSpc>
              <a:spcBef>
                <a:spcPct val="20000"/>
              </a:spcBef>
              <a:buClr>
                <a:schemeClr val="tx2"/>
              </a:buClr>
            </a:pPr>
            <a:r>
              <a:rPr kumimoji="0" lang="zh-CN" altLang="en-US" sz="3200" b="1" dirty="0">
                <a:latin typeface="楷体_GB2312" pitchFamily="49" charset="-122"/>
                <a:ea typeface="楷体_GB2312" pitchFamily="49" charset="-122"/>
              </a:rPr>
              <a:t>   先天性胸腺发育不良，甲状旁腺缺陷</a:t>
            </a:r>
          </a:p>
          <a:p>
            <a:pPr marL="342900" indent="-342900">
              <a:lnSpc>
                <a:spcPct val="90000"/>
              </a:lnSpc>
              <a:spcBef>
                <a:spcPct val="20000"/>
              </a:spcBef>
              <a:buClr>
                <a:schemeClr val="tx2"/>
              </a:buClr>
            </a:pPr>
            <a:r>
              <a:rPr kumimoji="0" lang="zh-CN" altLang="en-US" sz="3200" b="1" dirty="0">
                <a:latin typeface="楷体_GB2312" pitchFamily="49" charset="-122"/>
                <a:ea typeface="楷体_GB2312" pitchFamily="49" charset="-122"/>
              </a:rPr>
              <a:t>   反复发作性感染，低血钙抽搐</a:t>
            </a:r>
            <a:endParaRPr kumimoji="0" lang="zh-CN" altLang="en-US" sz="3200" b="1" dirty="0">
              <a:latin typeface="Arial" pitchFamily="34" charset="0"/>
            </a:endParaRPr>
          </a:p>
        </p:txBody>
      </p:sp>
      <p:pic>
        <p:nvPicPr>
          <p:cNvPr id="79875" name="Picture 5" descr="DiGeorge"/>
          <p:cNvPicPr>
            <a:picLocks noChangeAspect="1" noChangeArrowheads="1"/>
          </p:cNvPicPr>
          <p:nvPr/>
        </p:nvPicPr>
        <p:blipFill>
          <a:blip r:embed="rId2" cstate="print"/>
          <a:srcRect/>
          <a:stretch>
            <a:fillRect/>
          </a:stretch>
        </p:blipFill>
        <p:spPr bwMode="auto">
          <a:xfrm>
            <a:off x="3143240" y="2857496"/>
            <a:ext cx="3087688"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42910" y="1357298"/>
            <a:ext cx="8229600" cy="1143000"/>
          </a:xfrm>
        </p:spPr>
        <p:txBody>
          <a:bodyPr>
            <a:normAutofit/>
          </a:bodyPr>
          <a:lstStyle/>
          <a:p>
            <a:pPr algn="l"/>
            <a:r>
              <a:rPr lang="zh-CN" altLang="en-US" sz="3600" dirty="0" smtClean="0"/>
              <a:t>（二）外</a:t>
            </a:r>
            <a:r>
              <a:rPr lang="zh-CN" altLang="en-US" sz="3600" dirty="0"/>
              <a:t>周免疫器官和组织</a:t>
            </a:r>
          </a:p>
        </p:txBody>
      </p:sp>
      <p:sp>
        <p:nvSpPr>
          <p:cNvPr id="26627" name="Rectangle 3"/>
          <p:cNvSpPr>
            <a:spLocks noGrp="1" noChangeArrowheads="1"/>
          </p:cNvSpPr>
          <p:nvPr>
            <p:ph type="body" idx="1"/>
          </p:nvPr>
        </p:nvSpPr>
        <p:spPr>
          <a:xfrm>
            <a:off x="500034" y="2643182"/>
            <a:ext cx="8186766" cy="3482981"/>
          </a:xfrm>
        </p:spPr>
        <p:txBody>
          <a:bodyPr/>
          <a:lstStyle/>
          <a:p>
            <a:pPr>
              <a:buNone/>
            </a:pPr>
            <a:r>
              <a:rPr lang="zh-CN" altLang="en-US" b="1" dirty="0" smtClean="0">
                <a:solidFill>
                  <a:srgbClr val="FF0000"/>
                </a:solidFill>
              </a:rPr>
              <a:t>            外</a:t>
            </a:r>
            <a:r>
              <a:rPr lang="zh-CN" altLang="en-US" b="1" dirty="0">
                <a:solidFill>
                  <a:srgbClr val="FF0000"/>
                </a:solidFill>
              </a:rPr>
              <a:t>周免疫</a:t>
            </a:r>
            <a:r>
              <a:rPr lang="zh-CN" altLang="en-US" b="1" dirty="0" smtClean="0">
                <a:solidFill>
                  <a:srgbClr val="FF0000"/>
                </a:solidFill>
              </a:rPr>
              <a:t>器官</a:t>
            </a:r>
            <a:r>
              <a:rPr lang="zh-CN" altLang="en-US" b="1" dirty="0" smtClean="0">
                <a:solidFill>
                  <a:schemeClr val="folHlink"/>
                </a:solidFill>
              </a:rPr>
              <a:t>：</a:t>
            </a:r>
            <a:r>
              <a:rPr lang="zh-CN" altLang="en-US" dirty="0" smtClean="0"/>
              <a:t>或</a:t>
            </a:r>
            <a:r>
              <a:rPr lang="zh-CN" altLang="en-US" dirty="0"/>
              <a:t>称次级淋巴器官，是成熟</a:t>
            </a:r>
            <a:r>
              <a:rPr lang="en-US" altLang="zh-CN" dirty="0"/>
              <a:t>T </a:t>
            </a:r>
            <a:r>
              <a:rPr lang="zh-CN" altLang="en-US" dirty="0"/>
              <a:t>细胞、</a:t>
            </a:r>
            <a:r>
              <a:rPr lang="en-US" altLang="zh-CN" dirty="0"/>
              <a:t>B</a:t>
            </a:r>
            <a:r>
              <a:rPr lang="zh-CN" altLang="en-US" dirty="0"/>
              <a:t>细胞定居的场所，也是产生初次免疫应答的主要部位。包括</a:t>
            </a:r>
            <a:r>
              <a:rPr lang="zh-CN" altLang="en-US" dirty="0">
                <a:solidFill>
                  <a:srgbClr val="FF0000"/>
                </a:solidFill>
              </a:rPr>
              <a:t>淋巴结</a:t>
            </a:r>
            <a:r>
              <a:rPr lang="zh-CN" altLang="en-US" dirty="0"/>
              <a:t>，</a:t>
            </a:r>
            <a:r>
              <a:rPr lang="zh-CN" altLang="en-US" dirty="0" smtClean="0">
                <a:solidFill>
                  <a:srgbClr val="FF0000"/>
                </a:solidFill>
              </a:rPr>
              <a:t>脾脏</a:t>
            </a:r>
            <a:r>
              <a:rPr lang="zh-CN" altLang="en-US" dirty="0" smtClean="0"/>
              <a:t>和</a:t>
            </a:r>
            <a:r>
              <a:rPr lang="zh-CN" altLang="en-US" dirty="0" smtClean="0">
                <a:solidFill>
                  <a:srgbClr val="FF0000"/>
                </a:solidFill>
              </a:rPr>
              <a:t>粘膜相关淋巴组织</a:t>
            </a:r>
            <a:r>
              <a:rPr lang="zh-CN" altLang="en-US" dirty="0" smtClean="0"/>
              <a:t>等</a:t>
            </a:r>
            <a:r>
              <a:rPr lang="zh-CN" altLang="en-US" dirty="0"/>
              <a: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lnSpcReduction="10000"/>
          </a:bodyPr>
          <a:lstStyle/>
          <a:p>
            <a:pPr>
              <a:buNone/>
            </a:pPr>
            <a:r>
              <a:rPr lang="en-US" altLang="zh-CN" dirty="0" smtClean="0"/>
              <a:t>   1.</a:t>
            </a:r>
            <a:r>
              <a:rPr lang="zh-CN" altLang="en-US" dirty="0" smtClean="0">
                <a:solidFill>
                  <a:srgbClr val="FF0000"/>
                </a:solidFill>
              </a:rPr>
              <a:t>淋巴结</a:t>
            </a:r>
            <a:r>
              <a:rPr lang="zh-CN" altLang="en-US" b="1" dirty="0" smtClean="0">
                <a:latin typeface="宋体" pitchFamily="2" charset="-122"/>
              </a:rPr>
              <a:t>（</a:t>
            </a:r>
            <a:r>
              <a:rPr lang="en-US" altLang="zh-CN" dirty="0" smtClean="0"/>
              <a:t>lymph node</a:t>
            </a:r>
            <a:r>
              <a:rPr lang="zh-CN" altLang="en-US" b="1" dirty="0" smtClean="0">
                <a:latin typeface="宋体" pitchFamily="2" charset="-122"/>
              </a:rPr>
              <a:t>）</a:t>
            </a:r>
            <a:endParaRPr lang="en-US" altLang="zh-CN" b="1" dirty="0" smtClean="0">
              <a:latin typeface="宋体" pitchFamily="2" charset="-122"/>
            </a:endParaRPr>
          </a:p>
          <a:p>
            <a:pPr>
              <a:buNone/>
            </a:pPr>
            <a:r>
              <a:rPr lang="zh-CN" altLang="en-US" b="1" dirty="0" smtClean="0">
                <a:latin typeface="宋体" pitchFamily="2" charset="-122"/>
              </a:rPr>
              <a:t>    </a:t>
            </a:r>
            <a:r>
              <a:rPr lang="zh-CN" altLang="en-US" dirty="0" smtClean="0">
                <a:solidFill>
                  <a:srgbClr val="C00000"/>
                </a:solidFill>
              </a:rPr>
              <a:t>形状</a:t>
            </a:r>
            <a:r>
              <a:rPr lang="zh-CN" altLang="en-US" dirty="0" smtClean="0"/>
              <a:t>：蚕豆状          </a:t>
            </a:r>
            <a:r>
              <a:rPr lang="zh-CN" altLang="en-US" dirty="0" smtClean="0">
                <a:solidFill>
                  <a:srgbClr val="C00000"/>
                </a:solidFill>
              </a:rPr>
              <a:t>大小</a:t>
            </a:r>
            <a:r>
              <a:rPr lang="zh-CN" altLang="en-US" dirty="0" smtClean="0"/>
              <a:t>：</a:t>
            </a:r>
            <a:r>
              <a:rPr lang="en-US" altLang="zh-CN" dirty="0" smtClean="0"/>
              <a:t>1-25mm</a:t>
            </a:r>
          </a:p>
          <a:p>
            <a:pPr>
              <a:buNone/>
            </a:pPr>
            <a:r>
              <a:rPr lang="zh-CN" altLang="en-US" dirty="0" smtClean="0"/>
              <a:t>      </a:t>
            </a:r>
            <a:r>
              <a:rPr lang="zh-CN" altLang="en-US" dirty="0" smtClean="0">
                <a:solidFill>
                  <a:srgbClr val="C00000"/>
                </a:solidFill>
              </a:rPr>
              <a:t>数量</a:t>
            </a:r>
            <a:r>
              <a:rPr lang="zh-CN" altLang="en-US" dirty="0" smtClean="0"/>
              <a:t>：人全身约有</a:t>
            </a:r>
            <a:r>
              <a:rPr lang="en-US" altLang="zh-CN" dirty="0" smtClean="0"/>
              <a:t>500-600</a:t>
            </a:r>
            <a:r>
              <a:rPr lang="zh-CN" altLang="en-US" dirty="0" smtClean="0"/>
              <a:t>个淋巴结</a:t>
            </a:r>
          </a:p>
          <a:p>
            <a:pPr>
              <a:buNone/>
            </a:pPr>
            <a:r>
              <a:rPr lang="zh-CN" altLang="en-US" dirty="0" smtClean="0"/>
              <a:t>      </a:t>
            </a:r>
            <a:r>
              <a:rPr lang="zh-CN" altLang="en-US" dirty="0" smtClean="0">
                <a:solidFill>
                  <a:srgbClr val="C00000"/>
                </a:solidFill>
              </a:rPr>
              <a:t>分布</a:t>
            </a:r>
            <a:r>
              <a:rPr lang="zh-CN" altLang="en-US" dirty="0" smtClean="0"/>
              <a:t>： 主要分布于全身非黏膜部位的淋巴管道汇聚处：在身体浅表部位的凹陷隐藏处（颈部 腋窝 腹股沟）。内脏淋巴结在器官的门部附近。</a:t>
            </a:r>
            <a:endParaRPr lang="en-US" altLang="zh-CN" dirty="0" smtClean="0"/>
          </a:p>
          <a:p>
            <a:pPr>
              <a:buNone/>
            </a:pPr>
            <a:r>
              <a:rPr lang="zh-CN" altLang="en-US" sz="2800" dirty="0" smtClean="0">
                <a:solidFill>
                  <a:srgbClr val="C00000"/>
                </a:solidFill>
              </a:rPr>
              <a:t>       局部淋巴结的肿大或疼痛常提示引流区内的器官或组织发生炎症或其他病变。</a:t>
            </a:r>
          </a:p>
          <a:p>
            <a:pPr>
              <a:buNone/>
            </a:pPr>
            <a:endParaRPr lang="zh-CN" altLang="en-US" dirty="0">
              <a:solidFill>
                <a:srgbClr val="FF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41" name="Rectangle 5"/>
          <p:cNvSpPr>
            <a:spLocks noGrp="1" noChangeArrowheads="1"/>
          </p:cNvSpPr>
          <p:nvPr>
            <p:ph type="title"/>
          </p:nvPr>
        </p:nvSpPr>
        <p:spPr/>
        <p:txBody>
          <a:bodyPr/>
          <a:lstStyle/>
          <a:p>
            <a:endParaRPr lang="zh-CN" altLang="zh-CN"/>
          </a:p>
        </p:txBody>
      </p:sp>
      <p:graphicFrame>
        <p:nvGraphicFramePr>
          <p:cNvPr id="116740" name="Object 4"/>
          <p:cNvGraphicFramePr>
            <a:graphicFrameLocks noChangeAspect="1"/>
          </p:cNvGraphicFramePr>
          <p:nvPr>
            <p:ph idx="1"/>
          </p:nvPr>
        </p:nvGraphicFramePr>
        <p:xfrm>
          <a:off x="0" y="0"/>
          <a:ext cx="9144000" cy="6854825"/>
        </p:xfrm>
        <a:graphic>
          <a:graphicData uri="http://schemas.openxmlformats.org/presentationml/2006/ole">
            <p:oleObj spid="_x0000_s2050" name="位图图像" r:id="rId3" imgW="7201905" imgH="5401429" progId="PBrush">
              <p:embed/>
            </p:oleObj>
          </a:graphicData>
        </a:graphic>
      </p:graphicFrame>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57200" y="1600200"/>
            <a:ext cx="8686800" cy="4525963"/>
          </a:xfrm>
        </p:spPr>
        <p:txBody>
          <a:bodyPr>
            <a:normAutofit fontScale="92500"/>
          </a:bodyPr>
          <a:lstStyle/>
          <a:p>
            <a:pPr>
              <a:lnSpc>
                <a:spcPct val="120000"/>
              </a:lnSpc>
              <a:buFont typeface="Wingdings" pitchFamily="2" charset="2"/>
              <a:buNone/>
            </a:pPr>
            <a:r>
              <a:rPr lang="zh-CN" altLang="en-US" b="1" dirty="0" smtClean="0">
                <a:solidFill>
                  <a:schemeClr val="hlink"/>
                </a:solidFill>
                <a:latin typeface="黑体" pitchFamily="49" charset="-122"/>
                <a:ea typeface="黑体" pitchFamily="49" charset="-122"/>
              </a:rPr>
              <a:t>淋巴结的基本结构：</a:t>
            </a:r>
          </a:p>
          <a:p>
            <a:pPr>
              <a:lnSpc>
                <a:spcPct val="120000"/>
              </a:lnSpc>
              <a:buFont typeface="Wingdings" pitchFamily="2" charset="2"/>
              <a:buNone/>
            </a:pPr>
            <a:r>
              <a:rPr lang="zh-CN" altLang="en-US" b="1" dirty="0" smtClean="0">
                <a:latin typeface="黑体" pitchFamily="49" charset="-122"/>
                <a:ea typeface="黑体" pitchFamily="49" charset="-122"/>
              </a:rPr>
              <a:t>         </a:t>
            </a:r>
            <a:r>
              <a:rPr lang="zh-CN" altLang="en-US" sz="3000" b="1" dirty="0" smtClean="0">
                <a:latin typeface="黑体" pitchFamily="49" charset="-122"/>
                <a:ea typeface="黑体" pitchFamily="49" charset="-122"/>
              </a:rPr>
              <a:t>被膜</a:t>
            </a:r>
          </a:p>
          <a:p>
            <a:pPr>
              <a:lnSpc>
                <a:spcPct val="120000"/>
              </a:lnSpc>
              <a:buFont typeface="Wingdings" pitchFamily="2" charset="2"/>
              <a:buNone/>
            </a:pPr>
            <a:r>
              <a:rPr lang="zh-CN" altLang="en-US" sz="3000" b="1" dirty="0" smtClean="0">
                <a:solidFill>
                  <a:srgbClr val="FFFF00"/>
                </a:solidFill>
                <a:latin typeface="黑体" pitchFamily="49" charset="-122"/>
                <a:ea typeface="黑体" pitchFamily="49" charset="-122"/>
              </a:rPr>
              <a:t>         </a:t>
            </a:r>
            <a:r>
              <a:rPr lang="zh-CN" altLang="en-US" sz="3000" b="1" dirty="0" smtClean="0">
                <a:latin typeface="黑体" pitchFamily="49" charset="-122"/>
                <a:ea typeface="黑体" pitchFamily="49" charset="-122"/>
              </a:rPr>
              <a:t>皮质：浅皮质区</a:t>
            </a:r>
            <a:r>
              <a:rPr lang="en-US" altLang="zh-CN" sz="3000" b="1" dirty="0" smtClean="0">
                <a:latin typeface="黑体" pitchFamily="49" charset="-122"/>
                <a:ea typeface="黑体" pitchFamily="49" charset="-122"/>
              </a:rPr>
              <a:t>---</a:t>
            </a:r>
          </a:p>
          <a:p>
            <a:pPr>
              <a:lnSpc>
                <a:spcPct val="120000"/>
              </a:lnSpc>
              <a:buFont typeface="Wingdings" pitchFamily="2" charset="2"/>
              <a:buNone/>
            </a:pPr>
            <a:r>
              <a:rPr lang="en-US" altLang="zh-CN" sz="3000" b="1" dirty="0" smtClean="0">
                <a:latin typeface="黑体" pitchFamily="49" charset="-122"/>
                <a:ea typeface="黑体" pitchFamily="49" charset="-122"/>
              </a:rPr>
              <a:t>               </a:t>
            </a:r>
            <a:r>
              <a:rPr lang="zh-CN" altLang="en-US" sz="3000" b="1" dirty="0" smtClean="0">
                <a:latin typeface="黑体" pitchFamily="49" charset="-122"/>
                <a:ea typeface="黑体" pitchFamily="49" charset="-122"/>
              </a:rPr>
              <a:t>主要由淋巴滤泡构成，</a:t>
            </a:r>
            <a:r>
              <a:rPr lang="en-US" altLang="zh-CN" sz="3000" b="1" dirty="0" smtClean="0">
                <a:latin typeface="黑体" pitchFamily="49" charset="-122"/>
                <a:ea typeface="黑体" pitchFamily="49" charset="-122"/>
              </a:rPr>
              <a:t>B</a:t>
            </a:r>
            <a:r>
              <a:rPr lang="zh-CN" altLang="en-US" sz="3000" b="1" dirty="0" smtClean="0">
                <a:latin typeface="黑体" pitchFamily="49" charset="-122"/>
                <a:ea typeface="黑体" pitchFamily="49" charset="-122"/>
              </a:rPr>
              <a:t>细胞区；                          </a:t>
            </a:r>
          </a:p>
          <a:p>
            <a:pPr>
              <a:lnSpc>
                <a:spcPct val="120000"/>
              </a:lnSpc>
              <a:buFont typeface="Wingdings" pitchFamily="2" charset="2"/>
              <a:buNone/>
            </a:pPr>
            <a:r>
              <a:rPr lang="zh-CN" altLang="en-US" sz="3000" b="1" dirty="0" smtClean="0">
                <a:latin typeface="黑体" pitchFamily="49" charset="-122"/>
                <a:ea typeface="黑体" pitchFamily="49" charset="-122"/>
              </a:rPr>
              <a:t>               深皮质区</a:t>
            </a:r>
            <a:r>
              <a:rPr lang="en-US" altLang="zh-CN" sz="3000" b="1" dirty="0" smtClean="0">
                <a:latin typeface="黑体" pitchFamily="49" charset="-122"/>
                <a:ea typeface="黑体" pitchFamily="49" charset="-122"/>
              </a:rPr>
              <a:t>(</a:t>
            </a:r>
            <a:r>
              <a:rPr lang="zh-CN" altLang="en-US" sz="3000" b="1" dirty="0" smtClean="0">
                <a:latin typeface="黑体" pitchFamily="49" charset="-122"/>
                <a:ea typeface="黑体" pitchFamily="49" charset="-122"/>
              </a:rPr>
              <a:t>副皮质区</a:t>
            </a:r>
            <a:r>
              <a:rPr lang="en-US" altLang="zh-CN" sz="3000" b="1" dirty="0" smtClean="0">
                <a:latin typeface="黑体" pitchFamily="49" charset="-122"/>
                <a:ea typeface="黑体" pitchFamily="49" charset="-122"/>
              </a:rPr>
              <a:t>)---</a:t>
            </a:r>
          </a:p>
          <a:p>
            <a:pPr>
              <a:lnSpc>
                <a:spcPct val="120000"/>
              </a:lnSpc>
              <a:buFont typeface="Wingdings" pitchFamily="2" charset="2"/>
              <a:buNone/>
            </a:pPr>
            <a:r>
              <a:rPr lang="en-US" altLang="zh-CN" sz="3000" b="1" dirty="0" smtClean="0">
                <a:latin typeface="黑体" pitchFamily="49" charset="-122"/>
                <a:ea typeface="黑体" pitchFamily="49" charset="-122"/>
              </a:rPr>
              <a:t>               </a:t>
            </a:r>
            <a:r>
              <a:rPr lang="zh-CN" altLang="en-US" sz="3000" b="1" dirty="0" smtClean="0">
                <a:latin typeface="黑体" pitchFamily="49" charset="-122"/>
                <a:ea typeface="黑体" pitchFamily="49" charset="-122"/>
              </a:rPr>
              <a:t>主要含</a:t>
            </a:r>
            <a:r>
              <a:rPr lang="en-US" altLang="zh-CN" sz="3000" b="1" dirty="0" smtClean="0">
                <a:latin typeface="黑体" pitchFamily="49" charset="-122"/>
                <a:ea typeface="黑体" pitchFamily="49" charset="-122"/>
              </a:rPr>
              <a:t>T</a:t>
            </a:r>
            <a:r>
              <a:rPr lang="zh-CN" altLang="en-US" sz="3000" b="1" dirty="0" smtClean="0">
                <a:latin typeface="黑体" pitchFamily="49" charset="-122"/>
                <a:ea typeface="黑体" pitchFamily="49" charset="-122"/>
              </a:rPr>
              <a:t>细胞和树突状细胞</a:t>
            </a:r>
            <a:r>
              <a:rPr lang="en-US" altLang="zh-CN" sz="3000" b="1" dirty="0" smtClean="0">
                <a:latin typeface="黑体" pitchFamily="49" charset="-122"/>
                <a:ea typeface="黑体" pitchFamily="49" charset="-122"/>
              </a:rPr>
              <a:t>,T</a:t>
            </a:r>
            <a:r>
              <a:rPr lang="zh-CN" altLang="en-US" sz="3000" b="1" dirty="0" smtClean="0">
                <a:latin typeface="黑体" pitchFamily="49" charset="-122"/>
                <a:ea typeface="黑体" pitchFamily="49" charset="-122"/>
              </a:rPr>
              <a:t>细胞区。                                                                         </a:t>
            </a:r>
          </a:p>
          <a:p>
            <a:pPr>
              <a:lnSpc>
                <a:spcPct val="120000"/>
              </a:lnSpc>
              <a:buFont typeface="Wingdings" pitchFamily="2" charset="2"/>
              <a:buNone/>
            </a:pPr>
            <a:r>
              <a:rPr lang="zh-CN" altLang="en-US" sz="3000" b="1" dirty="0" smtClean="0">
                <a:latin typeface="黑体" pitchFamily="49" charset="-122"/>
                <a:ea typeface="黑体" pitchFamily="49" charset="-122"/>
              </a:rPr>
              <a:t>         髓质：主要由髓索构成。</a:t>
            </a:r>
          </a:p>
          <a:p>
            <a:endParaRPr lang="zh-CN" alt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 name="灯片编号占位符 5"/>
          <p:cNvSpPr>
            <a:spLocks noGrp="1"/>
          </p:cNvSpPr>
          <p:nvPr>
            <p:ph type="sldNum" sz="quarter" idx="12"/>
          </p:nvPr>
        </p:nvSpPr>
        <p:spPr/>
        <p:txBody>
          <a:bodyPr/>
          <a:lstStyle/>
          <a:p>
            <a:fld id="{AB4DC6B9-30D4-49C3-805C-49471F843914}" type="slidenum">
              <a:rPr lang="zh-CN" altLang="en-US"/>
              <a:pPr/>
              <a:t>27</a:t>
            </a:fld>
            <a:endParaRPr lang="en-US" altLang="zh-CN"/>
          </a:p>
        </p:txBody>
      </p:sp>
      <p:sp>
        <p:nvSpPr>
          <p:cNvPr id="48136" name="Rectangle 8"/>
          <p:cNvSpPr>
            <a:spLocks noChangeArrowheads="1"/>
          </p:cNvSpPr>
          <p:nvPr/>
        </p:nvSpPr>
        <p:spPr bwMode="auto">
          <a:xfrm>
            <a:off x="1714480" y="642918"/>
            <a:ext cx="3857652" cy="685800"/>
          </a:xfrm>
          <a:prstGeom prst="rect">
            <a:avLst/>
          </a:prstGeom>
          <a:noFill/>
          <a:ln w="9525">
            <a:noFill/>
            <a:miter lim="800000"/>
            <a:headEnd/>
            <a:tailEnd/>
          </a:ln>
          <a:effectLst/>
        </p:spPr>
        <p:txBody>
          <a:bodyPr/>
          <a:lstStyle/>
          <a:p>
            <a:pPr marL="342900" indent="-342900">
              <a:lnSpc>
                <a:spcPct val="120000"/>
              </a:lnSpc>
              <a:spcBef>
                <a:spcPct val="40000"/>
              </a:spcBef>
              <a:buClr>
                <a:srgbClr val="FF3300"/>
              </a:buClr>
              <a:buSzPct val="75000"/>
              <a:buFont typeface="Wingdings" pitchFamily="2" charset="2"/>
              <a:buNone/>
            </a:pPr>
            <a:r>
              <a:rPr lang="zh-CN" altLang="en-US" sz="3400" b="1" dirty="0" smtClean="0">
                <a:latin typeface="宋体" pitchFamily="2" charset="-122"/>
              </a:rPr>
              <a:t>   </a:t>
            </a:r>
            <a:r>
              <a:rPr lang="zh-CN" altLang="en-US" sz="3400" dirty="0" smtClean="0">
                <a:solidFill>
                  <a:srgbClr val="FF0000"/>
                </a:solidFill>
                <a:latin typeface="宋体" pitchFamily="2" charset="-122"/>
              </a:rPr>
              <a:t>淋巴结</a:t>
            </a:r>
            <a:r>
              <a:rPr lang="zh-CN" altLang="en-US" sz="3400" dirty="0">
                <a:solidFill>
                  <a:srgbClr val="FF0000"/>
                </a:solidFill>
                <a:latin typeface="宋体" pitchFamily="2" charset="-122"/>
              </a:rPr>
              <a:t>的结构</a:t>
            </a:r>
          </a:p>
        </p:txBody>
      </p:sp>
      <p:graphicFrame>
        <p:nvGraphicFramePr>
          <p:cNvPr id="48137" name="Object 9"/>
          <p:cNvGraphicFramePr>
            <a:graphicFrameLocks noChangeAspect="1"/>
          </p:cNvGraphicFramePr>
          <p:nvPr/>
        </p:nvGraphicFramePr>
        <p:xfrm>
          <a:off x="1042988" y="2133600"/>
          <a:ext cx="4114800" cy="4048125"/>
        </p:xfrm>
        <a:graphic>
          <a:graphicData uri="http://schemas.openxmlformats.org/presentationml/2006/ole">
            <p:oleObj spid="_x0000_s1026" name="BMP 图象" r:id="rId4" imgW="3839111" imgH="3191320" progId="PBrush">
              <p:embed/>
            </p:oleObj>
          </a:graphicData>
        </a:graphic>
      </p:graphicFrame>
      <p:sp>
        <p:nvSpPr>
          <p:cNvPr id="48138" name="Text Box 10"/>
          <p:cNvSpPr txBox="1">
            <a:spLocks noChangeArrowheads="1"/>
          </p:cNvSpPr>
          <p:nvPr/>
        </p:nvSpPr>
        <p:spPr bwMode="auto">
          <a:xfrm>
            <a:off x="1208088" y="2057400"/>
            <a:ext cx="3600450" cy="914400"/>
          </a:xfrm>
          <a:prstGeom prst="rect">
            <a:avLst/>
          </a:prstGeom>
          <a:noFill/>
          <a:ln w="9525">
            <a:noFill/>
            <a:miter lim="800000"/>
            <a:headEnd/>
            <a:tailEnd/>
          </a:ln>
          <a:effectLst/>
        </p:spPr>
        <p:txBody>
          <a:bodyPr>
            <a:spAutoFit/>
          </a:bodyPr>
          <a:lstStyle/>
          <a:p>
            <a:pPr>
              <a:spcBef>
                <a:spcPct val="50000"/>
              </a:spcBef>
            </a:pPr>
            <a:r>
              <a:rPr lang="zh-CN" altLang="en-US" sz="5400" b="1">
                <a:solidFill>
                  <a:srgbClr val="070605"/>
                </a:solidFill>
              </a:rPr>
              <a:t> </a:t>
            </a:r>
            <a:endParaRPr lang="zh-CN" altLang="en-US" sz="2000" b="1">
              <a:solidFill>
                <a:srgbClr val="070605"/>
              </a:solidFill>
              <a:latin typeface="楷体_GB2312" pitchFamily="49" charset="-122"/>
              <a:ea typeface="楷体_GB2312" pitchFamily="49" charset="-122"/>
            </a:endParaRPr>
          </a:p>
        </p:txBody>
      </p:sp>
      <p:grpSp>
        <p:nvGrpSpPr>
          <p:cNvPr id="2" name="Group 11"/>
          <p:cNvGrpSpPr>
            <a:grpSpLocks/>
          </p:cNvGrpSpPr>
          <p:nvPr/>
        </p:nvGrpSpPr>
        <p:grpSpPr bwMode="auto">
          <a:xfrm>
            <a:off x="914400" y="3962400"/>
            <a:ext cx="946150" cy="1198563"/>
            <a:chOff x="576" y="2496"/>
            <a:chExt cx="596" cy="755"/>
          </a:xfrm>
        </p:grpSpPr>
        <p:sp>
          <p:nvSpPr>
            <p:cNvPr id="48140" name="Oval 12"/>
            <p:cNvSpPr>
              <a:spLocks noChangeArrowheads="1"/>
            </p:cNvSpPr>
            <p:nvPr/>
          </p:nvSpPr>
          <p:spPr bwMode="auto">
            <a:xfrm>
              <a:off x="672" y="2496"/>
              <a:ext cx="499" cy="227"/>
            </a:xfrm>
            <a:prstGeom prst="ellipse">
              <a:avLst/>
            </a:prstGeom>
            <a:noFill/>
            <a:ln w="28575">
              <a:solidFill>
                <a:srgbClr val="FF3300"/>
              </a:solidFill>
              <a:miter lim="800000"/>
              <a:headEnd/>
              <a:tailEnd/>
            </a:ln>
            <a:effectLst/>
          </p:spPr>
          <p:txBody>
            <a:bodyPr wrap="none" anchor="ctr"/>
            <a:lstStyle/>
            <a:p>
              <a:endParaRPr lang="zh-CN" altLang="en-US"/>
            </a:p>
          </p:txBody>
        </p:sp>
        <p:sp>
          <p:nvSpPr>
            <p:cNvPr id="48141" name="Oval 13"/>
            <p:cNvSpPr>
              <a:spLocks noChangeArrowheads="1"/>
            </p:cNvSpPr>
            <p:nvPr/>
          </p:nvSpPr>
          <p:spPr bwMode="auto">
            <a:xfrm>
              <a:off x="576" y="3024"/>
              <a:ext cx="596" cy="227"/>
            </a:xfrm>
            <a:prstGeom prst="ellipse">
              <a:avLst/>
            </a:prstGeom>
            <a:noFill/>
            <a:ln w="28575">
              <a:solidFill>
                <a:srgbClr val="FF3300"/>
              </a:solidFill>
              <a:miter lim="800000"/>
              <a:headEnd/>
              <a:tailEnd/>
            </a:ln>
            <a:effectLst/>
          </p:spPr>
          <p:txBody>
            <a:bodyPr wrap="none" anchor="ctr"/>
            <a:lstStyle/>
            <a:p>
              <a:endParaRPr lang="zh-CN" altLang="en-US"/>
            </a:p>
          </p:txBody>
        </p:sp>
      </p:grpSp>
      <p:grpSp>
        <p:nvGrpSpPr>
          <p:cNvPr id="3" name="Group 14"/>
          <p:cNvGrpSpPr>
            <a:grpSpLocks/>
          </p:cNvGrpSpPr>
          <p:nvPr/>
        </p:nvGrpSpPr>
        <p:grpSpPr bwMode="auto">
          <a:xfrm>
            <a:off x="3276600" y="1676400"/>
            <a:ext cx="5638800" cy="1558925"/>
            <a:chOff x="2064" y="1056"/>
            <a:chExt cx="3552" cy="982"/>
          </a:xfrm>
        </p:grpSpPr>
        <p:sp>
          <p:nvSpPr>
            <p:cNvPr id="48143" name="Line 15"/>
            <p:cNvSpPr>
              <a:spLocks noChangeShapeType="1"/>
            </p:cNvSpPr>
            <p:nvPr/>
          </p:nvSpPr>
          <p:spPr bwMode="auto">
            <a:xfrm flipH="1">
              <a:off x="2064" y="1440"/>
              <a:ext cx="1488" cy="598"/>
            </a:xfrm>
            <a:prstGeom prst="line">
              <a:avLst/>
            </a:prstGeom>
            <a:noFill/>
            <a:ln w="38100">
              <a:solidFill>
                <a:srgbClr val="FF6600"/>
              </a:solidFill>
              <a:miter lim="800000"/>
              <a:headEnd/>
              <a:tailEnd type="triangle" w="med" len="med"/>
            </a:ln>
            <a:effectLst/>
          </p:spPr>
          <p:txBody>
            <a:bodyPr wrap="none"/>
            <a:lstStyle/>
            <a:p>
              <a:endParaRPr lang="zh-CN" altLang="en-US"/>
            </a:p>
          </p:txBody>
        </p:sp>
        <p:sp>
          <p:nvSpPr>
            <p:cNvPr id="48144" name="Rectangle 16"/>
            <p:cNvSpPr>
              <a:spLocks noChangeArrowheads="1"/>
            </p:cNvSpPr>
            <p:nvPr/>
          </p:nvSpPr>
          <p:spPr bwMode="auto">
            <a:xfrm>
              <a:off x="3550" y="1056"/>
              <a:ext cx="2066" cy="518"/>
            </a:xfrm>
            <a:prstGeom prst="rect">
              <a:avLst/>
            </a:prstGeom>
            <a:noFill/>
            <a:ln w="9525">
              <a:noFill/>
              <a:miter lim="800000"/>
              <a:headEnd/>
              <a:tailEnd/>
            </a:ln>
            <a:effectLst/>
          </p:spPr>
          <p:txBody>
            <a:bodyPr>
              <a:spAutoFit/>
            </a:bodyPr>
            <a:lstStyle/>
            <a:p>
              <a:pPr algn="ctr"/>
              <a:r>
                <a:rPr lang="zh-CN" altLang="en-US" b="1" dirty="0">
                  <a:solidFill>
                    <a:schemeClr val="folHlink"/>
                  </a:solidFill>
                  <a:latin typeface="楷体_GB2312" pitchFamily="49" charset="-122"/>
                  <a:ea typeface="楷体_GB2312" pitchFamily="49" charset="-122"/>
                </a:rPr>
                <a:t>胸腺依赖区</a:t>
              </a:r>
            </a:p>
            <a:p>
              <a:pPr algn="ctr"/>
              <a:r>
                <a:rPr lang="zh-CN" altLang="en-US" b="1" dirty="0">
                  <a:solidFill>
                    <a:schemeClr val="folHlink"/>
                  </a:solidFill>
                  <a:latin typeface="楷体_GB2312" pitchFamily="49" charset="-122"/>
                  <a:ea typeface="楷体_GB2312" pitchFamily="49" charset="-122"/>
                </a:rPr>
                <a:t>（副皮质区</a:t>
              </a:r>
              <a:r>
                <a:rPr lang="en-US" altLang="zh-CN" b="1" dirty="0">
                  <a:solidFill>
                    <a:schemeClr val="folHlink"/>
                  </a:solidFill>
                  <a:latin typeface="Times New Roman"/>
                  <a:ea typeface="楷体_GB2312" pitchFamily="49" charset="-122"/>
                </a:rPr>
                <a:t>—</a:t>
              </a:r>
              <a:r>
                <a:rPr lang="en-US" altLang="zh-CN" b="1" dirty="0">
                  <a:solidFill>
                    <a:schemeClr val="folHlink"/>
                  </a:solidFill>
                  <a:latin typeface="楷体_GB2312" pitchFamily="49" charset="-122"/>
                  <a:ea typeface="楷体_GB2312" pitchFamily="49" charset="-122"/>
                </a:rPr>
                <a:t>T</a:t>
              </a:r>
              <a:r>
                <a:rPr lang="zh-CN" altLang="en-US" b="1" dirty="0">
                  <a:solidFill>
                    <a:schemeClr val="folHlink"/>
                  </a:solidFill>
                  <a:latin typeface="楷体_GB2312" pitchFamily="49" charset="-122"/>
                  <a:ea typeface="楷体_GB2312" pitchFamily="49" charset="-122"/>
                </a:rPr>
                <a:t>细胞</a:t>
              </a:r>
              <a:r>
                <a:rPr lang="en-US" altLang="zh-CN" b="1" dirty="0">
                  <a:solidFill>
                    <a:schemeClr val="folHlink"/>
                  </a:solidFill>
                  <a:latin typeface="楷体_GB2312" pitchFamily="49" charset="-122"/>
                  <a:ea typeface="楷体_GB2312" pitchFamily="49" charset="-122"/>
                </a:rPr>
                <a:t>)</a:t>
              </a:r>
            </a:p>
          </p:txBody>
        </p:sp>
      </p:grpSp>
      <p:grpSp>
        <p:nvGrpSpPr>
          <p:cNvPr id="4" name="Group 17"/>
          <p:cNvGrpSpPr>
            <a:grpSpLocks/>
          </p:cNvGrpSpPr>
          <p:nvPr/>
        </p:nvGrpSpPr>
        <p:grpSpPr bwMode="auto">
          <a:xfrm>
            <a:off x="2286000" y="3200400"/>
            <a:ext cx="6629400" cy="1447800"/>
            <a:chOff x="1440" y="2016"/>
            <a:chExt cx="4176" cy="912"/>
          </a:xfrm>
        </p:grpSpPr>
        <p:sp>
          <p:nvSpPr>
            <p:cNvPr id="48146" name="Line 18"/>
            <p:cNvSpPr>
              <a:spLocks noChangeShapeType="1"/>
            </p:cNvSpPr>
            <p:nvPr/>
          </p:nvSpPr>
          <p:spPr bwMode="auto">
            <a:xfrm flipH="1">
              <a:off x="1440" y="2208"/>
              <a:ext cx="2304" cy="648"/>
            </a:xfrm>
            <a:prstGeom prst="line">
              <a:avLst/>
            </a:prstGeom>
            <a:noFill/>
            <a:ln w="28575">
              <a:solidFill>
                <a:schemeClr val="folHlink"/>
              </a:solidFill>
              <a:miter lim="800000"/>
              <a:headEnd/>
              <a:tailEnd type="triangle" w="med" len="med"/>
            </a:ln>
            <a:effectLst/>
          </p:spPr>
          <p:txBody>
            <a:bodyPr wrap="none"/>
            <a:lstStyle/>
            <a:p>
              <a:endParaRPr lang="zh-CN" altLang="en-US"/>
            </a:p>
          </p:txBody>
        </p:sp>
        <p:sp>
          <p:nvSpPr>
            <p:cNvPr id="48147" name="Rectangle 19"/>
            <p:cNvSpPr>
              <a:spLocks noChangeArrowheads="1"/>
            </p:cNvSpPr>
            <p:nvPr/>
          </p:nvSpPr>
          <p:spPr bwMode="auto">
            <a:xfrm>
              <a:off x="3648" y="2016"/>
              <a:ext cx="1968" cy="912"/>
            </a:xfrm>
            <a:prstGeom prst="rect">
              <a:avLst/>
            </a:prstGeom>
            <a:noFill/>
            <a:ln w="9525">
              <a:noFill/>
              <a:miter lim="800000"/>
              <a:headEnd/>
              <a:tailEnd/>
            </a:ln>
            <a:effectLst/>
          </p:spPr>
          <p:txBody>
            <a:bodyPr lIns="94915" tIns="47457" rIns="94915" bIns="47457"/>
            <a:lstStyle/>
            <a:p>
              <a:pPr marL="342900" indent="-342900" algn="ctr">
                <a:spcBef>
                  <a:spcPct val="50000"/>
                </a:spcBef>
                <a:buSzPct val="100000"/>
              </a:pPr>
              <a:r>
                <a:rPr lang="zh-CN" altLang="en-US" sz="2600" b="1">
                  <a:solidFill>
                    <a:schemeClr val="folHlink"/>
                  </a:solidFill>
                  <a:latin typeface="楷体_GB2312" pitchFamily="49" charset="-122"/>
                  <a:ea typeface="楷体_GB2312" pitchFamily="49" charset="-122"/>
                </a:rPr>
                <a:t>非胸腺依赖区</a:t>
              </a:r>
            </a:p>
            <a:p>
              <a:pPr marL="342900" indent="-342900" algn="ctr">
                <a:spcBef>
                  <a:spcPct val="50000"/>
                </a:spcBef>
                <a:buSzPct val="100000"/>
              </a:pPr>
              <a:r>
                <a:rPr lang="zh-CN" altLang="en-US" sz="2600" b="1">
                  <a:solidFill>
                    <a:schemeClr val="folHlink"/>
                  </a:solidFill>
                  <a:latin typeface="楷体_GB2312" pitchFamily="49" charset="-122"/>
                  <a:ea typeface="楷体_GB2312" pitchFamily="49" charset="-122"/>
                </a:rPr>
                <a:t>（浅皮质区</a:t>
              </a:r>
              <a:r>
                <a:rPr lang="en-US" altLang="zh-CN" sz="2600" b="1">
                  <a:solidFill>
                    <a:schemeClr val="folHlink"/>
                  </a:solidFill>
                  <a:latin typeface="Times New Roman"/>
                  <a:ea typeface="楷体_GB2312" pitchFamily="49" charset="-122"/>
                </a:rPr>
                <a:t>—</a:t>
              </a:r>
              <a:r>
                <a:rPr lang="en-US" altLang="zh-CN" sz="2600" b="1">
                  <a:solidFill>
                    <a:schemeClr val="folHlink"/>
                  </a:solidFill>
                  <a:ea typeface="楷体_GB2312" pitchFamily="49" charset="-122"/>
                </a:rPr>
                <a:t>B</a:t>
              </a:r>
              <a:r>
                <a:rPr lang="zh-CN" altLang="en-US" sz="2600" b="1">
                  <a:solidFill>
                    <a:schemeClr val="folHlink"/>
                  </a:solidFill>
                  <a:latin typeface="楷体_GB2312" pitchFamily="49" charset="-122"/>
                  <a:ea typeface="楷体_GB2312" pitchFamily="49" charset="-122"/>
                </a:rPr>
                <a:t>细胞</a:t>
              </a:r>
              <a:r>
                <a:rPr lang="en-US" altLang="zh-CN" sz="2600" b="1">
                  <a:solidFill>
                    <a:schemeClr val="folHlink"/>
                  </a:solidFill>
                  <a:latin typeface="楷体_GB2312" pitchFamily="49" charset="-122"/>
                  <a:ea typeface="楷体_GB2312" pitchFamily="49" charset="-122"/>
                </a:rPr>
                <a:t>) </a:t>
              </a:r>
            </a:p>
          </p:txBody>
        </p:sp>
      </p:grpSp>
      <p:sp>
        <p:nvSpPr>
          <p:cNvPr id="48148" name="Oval 20"/>
          <p:cNvSpPr>
            <a:spLocks noChangeArrowheads="1"/>
          </p:cNvSpPr>
          <p:nvPr/>
        </p:nvSpPr>
        <p:spPr bwMode="auto">
          <a:xfrm>
            <a:off x="4343400" y="2971800"/>
            <a:ext cx="792163" cy="360363"/>
          </a:xfrm>
          <a:prstGeom prst="ellipse">
            <a:avLst/>
          </a:prstGeom>
          <a:noFill/>
          <a:ln w="28575">
            <a:solidFill>
              <a:srgbClr val="FF3300"/>
            </a:solidFill>
            <a:miter lim="800000"/>
            <a:headEnd/>
            <a:tailEnd/>
          </a:ln>
          <a:effectLst/>
        </p:spPr>
        <p:txBody>
          <a:bodyPr wrap="none" anchor="ctr"/>
          <a:lstStyle/>
          <a:p>
            <a:endParaRPr lang="zh-CN" altLang="en-US"/>
          </a:p>
        </p:txBody>
      </p:sp>
      <p:sp>
        <p:nvSpPr>
          <p:cNvPr id="48149" name="Oval 21"/>
          <p:cNvSpPr>
            <a:spLocks noChangeArrowheads="1"/>
          </p:cNvSpPr>
          <p:nvPr/>
        </p:nvSpPr>
        <p:spPr bwMode="auto">
          <a:xfrm>
            <a:off x="762000" y="2819400"/>
            <a:ext cx="1371600" cy="990600"/>
          </a:xfrm>
          <a:prstGeom prst="ellipse">
            <a:avLst/>
          </a:prstGeom>
          <a:noFill/>
          <a:ln w="28575">
            <a:solidFill>
              <a:srgbClr val="006600"/>
            </a:solidFill>
            <a:miter lim="800000"/>
            <a:headEnd/>
            <a:tailEnd/>
          </a:ln>
          <a:effectLst/>
        </p:spPr>
        <p:txBody>
          <a:bodyPr wrap="none" anchor="ctr"/>
          <a:lstStyle/>
          <a:p>
            <a:endParaRPr lang="zh-CN" altLang="en-US"/>
          </a:p>
        </p:txBody>
      </p:sp>
      <p:sp>
        <p:nvSpPr>
          <p:cNvPr id="19" name="内容占位符 18"/>
          <p:cNvSpPr>
            <a:spLocks noGrp="1"/>
          </p:cNvSpPr>
          <p:nvPr>
            <p:ph idx="1"/>
          </p:nvPr>
        </p:nvSpPr>
        <p:spPr>
          <a:xfrm>
            <a:off x="500034" y="1428736"/>
            <a:ext cx="8186766" cy="4697427"/>
          </a:xfrm>
        </p:spPr>
        <p:txBody>
          <a:bodyPr/>
          <a:lstStyle/>
          <a:p>
            <a:endParaRPr lang="zh-CN"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500" fill="hold"/>
                                        <p:tgtEl>
                                          <p:spTgt spid="48148"/>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dissolv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8" presetClass="emph" presetSubtype="0" fill="hold" nodeType="clickEffect">
                                  <p:stCondLst>
                                    <p:cond delay="0"/>
                                  </p:stCondLst>
                                  <p:childTnLst>
                                    <p:animRot by="21600000">
                                      <p:cBhvr>
                                        <p:cTn id="15" dur="500" fill="hold"/>
                                        <p:tgtEl>
                                          <p:spTgt spid="2"/>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dissolv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mph" presetSubtype="0" fill="hold" grpId="0" nodeType="clickEffect">
                                  <p:stCondLst>
                                    <p:cond delay="0"/>
                                  </p:stCondLst>
                                  <p:childTnLst>
                                    <p:animScale>
                                      <p:cBhvr>
                                        <p:cTn id="24" dur="500" fill="hold"/>
                                        <p:tgtEl>
                                          <p:spTgt spid="4814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48" grpId="0" animBg="1"/>
      <p:bldP spid="4814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4" name="Rectangle 4"/>
          <p:cNvSpPr>
            <a:spLocks noChangeArrowheads="1"/>
          </p:cNvSpPr>
          <p:nvPr/>
        </p:nvSpPr>
        <p:spPr bwMode="auto">
          <a:xfrm>
            <a:off x="857224" y="1000108"/>
            <a:ext cx="4230704" cy="584775"/>
          </a:xfrm>
          <a:prstGeom prst="rect">
            <a:avLst/>
          </a:prstGeom>
          <a:noFill/>
          <a:ln w="9525">
            <a:noFill/>
            <a:miter lim="800000"/>
            <a:headEnd/>
            <a:tailEnd/>
          </a:ln>
          <a:effectLst/>
        </p:spPr>
        <p:txBody>
          <a:bodyPr wrap="square" anchor="ctr">
            <a:spAutoFit/>
          </a:bodyPr>
          <a:lstStyle/>
          <a:p>
            <a:r>
              <a:rPr lang="zh-CN" altLang="en-US" sz="3200" b="1" dirty="0" smtClean="0">
                <a:solidFill>
                  <a:srgbClr val="FF0000"/>
                </a:solidFill>
              </a:rPr>
              <a:t>淋巴结</a:t>
            </a:r>
            <a:r>
              <a:rPr lang="zh-CN" altLang="en-US" sz="3200" b="1" dirty="0">
                <a:solidFill>
                  <a:srgbClr val="FF0000"/>
                </a:solidFill>
              </a:rPr>
              <a:t>的功能</a:t>
            </a:r>
          </a:p>
        </p:txBody>
      </p:sp>
      <p:sp>
        <p:nvSpPr>
          <p:cNvPr id="138245" name="Rectangle 5"/>
          <p:cNvSpPr>
            <a:spLocks noChangeArrowheads="1"/>
          </p:cNvSpPr>
          <p:nvPr/>
        </p:nvSpPr>
        <p:spPr bwMode="auto">
          <a:xfrm>
            <a:off x="395288" y="798513"/>
            <a:ext cx="8496300" cy="5170646"/>
          </a:xfrm>
          <a:prstGeom prst="rect">
            <a:avLst/>
          </a:prstGeom>
          <a:noFill/>
          <a:ln w="9525">
            <a:noFill/>
            <a:miter lim="800000"/>
            <a:headEnd/>
            <a:tailEnd/>
          </a:ln>
          <a:effectLst/>
        </p:spPr>
        <p:txBody>
          <a:bodyPr anchor="ctr">
            <a:spAutoFit/>
          </a:bodyPr>
          <a:lstStyle/>
          <a:p>
            <a:pPr indent="266700"/>
            <a:endParaRPr lang="en-US" altLang="zh-CN" b="1" dirty="0" smtClean="0">
              <a:solidFill>
                <a:srgbClr val="FFFF00"/>
              </a:solidFill>
              <a:latin typeface="宋体" pitchFamily="2" charset="-122"/>
            </a:endParaRPr>
          </a:p>
          <a:p>
            <a:pPr indent="266700"/>
            <a:endParaRPr lang="en-US" altLang="zh-CN" b="1" dirty="0" smtClean="0">
              <a:solidFill>
                <a:srgbClr val="FFFF00"/>
              </a:solidFill>
              <a:latin typeface="宋体" pitchFamily="2" charset="-122"/>
            </a:endParaRPr>
          </a:p>
          <a:p>
            <a:pPr indent="266700"/>
            <a:endParaRPr lang="en-US" altLang="zh-CN" b="1" dirty="0" smtClean="0">
              <a:solidFill>
                <a:srgbClr val="FFFF00"/>
              </a:solidFill>
              <a:latin typeface="宋体" pitchFamily="2" charset="-122"/>
            </a:endParaRPr>
          </a:p>
          <a:p>
            <a:pPr indent="266700"/>
            <a:endParaRPr lang="en-US" altLang="zh-CN" b="1" dirty="0" smtClean="0">
              <a:solidFill>
                <a:srgbClr val="FFFF00"/>
              </a:solidFill>
              <a:latin typeface="宋体" pitchFamily="2" charset="-122"/>
            </a:endParaRPr>
          </a:p>
          <a:p>
            <a:pPr indent="266700"/>
            <a:endParaRPr lang="en-US" altLang="zh-CN" b="1" dirty="0" smtClean="0">
              <a:solidFill>
                <a:srgbClr val="FFFF00"/>
              </a:solidFill>
              <a:latin typeface="宋体" pitchFamily="2" charset="-122"/>
            </a:endParaRPr>
          </a:p>
          <a:p>
            <a:pPr indent="266700"/>
            <a:r>
              <a:rPr lang="en-US" altLang="zh-CN" sz="2400" b="1" dirty="0" smtClean="0">
                <a:solidFill>
                  <a:srgbClr val="FF0000"/>
                </a:solidFill>
                <a:latin typeface="宋体" pitchFamily="2" charset="-122"/>
              </a:rPr>
              <a:t>1</a:t>
            </a:r>
            <a:r>
              <a:rPr lang="zh-CN" altLang="en-US" sz="2400" b="1" dirty="0">
                <a:solidFill>
                  <a:srgbClr val="FF0000"/>
                </a:solidFill>
                <a:latin typeface="宋体" pitchFamily="2" charset="-122"/>
              </a:rPr>
              <a:t>．</a:t>
            </a:r>
            <a:r>
              <a:rPr lang="en-US" altLang="zh-CN" sz="2400" b="1" dirty="0">
                <a:solidFill>
                  <a:srgbClr val="FF0000"/>
                </a:solidFill>
                <a:latin typeface="宋体" pitchFamily="2" charset="-122"/>
              </a:rPr>
              <a:t>T</a:t>
            </a:r>
            <a:r>
              <a:rPr lang="zh-CN" altLang="en-US" sz="2400" b="1" dirty="0">
                <a:solidFill>
                  <a:srgbClr val="FF0000"/>
                </a:solidFill>
                <a:latin typeface="宋体" pitchFamily="2" charset="-122"/>
              </a:rPr>
              <a:t>、</a:t>
            </a:r>
            <a:r>
              <a:rPr lang="en-US" altLang="zh-CN" sz="2400" b="1" dirty="0">
                <a:solidFill>
                  <a:srgbClr val="FF0000"/>
                </a:solidFill>
                <a:latin typeface="宋体" pitchFamily="2" charset="-122"/>
              </a:rPr>
              <a:t>B</a:t>
            </a:r>
            <a:r>
              <a:rPr lang="zh-CN" altLang="en-US" sz="2400" b="1" dirty="0">
                <a:solidFill>
                  <a:srgbClr val="FF0000"/>
                </a:solidFill>
                <a:latin typeface="宋体" pitchFamily="2" charset="-122"/>
              </a:rPr>
              <a:t>淋巴细胞定居的场所：</a:t>
            </a:r>
          </a:p>
          <a:p>
            <a:pPr indent="266700"/>
            <a:r>
              <a:rPr lang="zh-CN" altLang="en-US" sz="2400" b="1" dirty="0">
                <a:latin typeface="楷体_GB2312" pitchFamily="49" charset="-122"/>
                <a:ea typeface="楷体_GB2312" pitchFamily="49" charset="-122"/>
              </a:rPr>
              <a:t>   </a:t>
            </a:r>
            <a:r>
              <a:rPr lang="en-US" altLang="zh-CN" sz="2400" b="1" dirty="0">
                <a:latin typeface="楷体_GB2312" pitchFamily="49" charset="-122"/>
                <a:ea typeface="楷体_GB2312" pitchFamily="49" charset="-122"/>
              </a:rPr>
              <a:t>T</a:t>
            </a:r>
            <a:r>
              <a:rPr lang="zh-CN" altLang="en-US" sz="2400" b="1" dirty="0">
                <a:latin typeface="楷体_GB2312" pitchFamily="49" charset="-122"/>
                <a:ea typeface="楷体_GB2312" pitchFamily="49" charset="-122"/>
              </a:rPr>
              <a:t>细胞占淋巴结内淋巴细胞总数的</a:t>
            </a:r>
            <a:r>
              <a:rPr lang="en-US" altLang="zh-CN" sz="2400" b="1" dirty="0">
                <a:latin typeface="楷体_GB2312" pitchFamily="49" charset="-122"/>
                <a:ea typeface="楷体_GB2312" pitchFamily="49" charset="-122"/>
              </a:rPr>
              <a:t>75%</a:t>
            </a:r>
            <a:r>
              <a:rPr lang="zh-CN" altLang="en-US" sz="2400" b="1" dirty="0">
                <a:latin typeface="楷体_GB2312" pitchFamily="49" charset="-122"/>
                <a:ea typeface="楷体_GB2312" pitchFamily="49" charset="-122"/>
              </a:rPr>
              <a:t>。</a:t>
            </a:r>
            <a:r>
              <a:rPr lang="en-US" altLang="zh-CN" sz="2400" b="1" dirty="0">
                <a:latin typeface="楷体_GB2312" pitchFamily="49" charset="-122"/>
                <a:ea typeface="楷体_GB2312" pitchFamily="49" charset="-122"/>
              </a:rPr>
              <a:t>B</a:t>
            </a:r>
            <a:r>
              <a:rPr lang="zh-CN" altLang="en-US" sz="2400" b="1" dirty="0">
                <a:latin typeface="楷体_GB2312" pitchFamily="49" charset="-122"/>
                <a:ea typeface="楷体_GB2312" pitchFamily="49" charset="-122"/>
              </a:rPr>
              <a:t>细胞占</a:t>
            </a:r>
            <a:r>
              <a:rPr lang="en-US" altLang="zh-CN" sz="2400" b="1" dirty="0">
                <a:latin typeface="楷体_GB2312" pitchFamily="49" charset="-122"/>
                <a:ea typeface="楷体_GB2312" pitchFamily="49" charset="-122"/>
              </a:rPr>
              <a:t>25%</a:t>
            </a:r>
            <a:r>
              <a:rPr lang="zh-CN" altLang="en-US" sz="2400" b="1" dirty="0">
                <a:latin typeface="楷体_GB2312" pitchFamily="49" charset="-122"/>
                <a:ea typeface="楷体_GB2312" pitchFamily="49" charset="-122"/>
              </a:rPr>
              <a:t>。</a:t>
            </a:r>
          </a:p>
          <a:p>
            <a:pPr indent="266700"/>
            <a:endParaRPr lang="zh-CN" altLang="en-US" sz="2400" b="1" dirty="0">
              <a:latin typeface="楷体_GB2312" pitchFamily="49" charset="-122"/>
              <a:ea typeface="楷体_GB2312" pitchFamily="49" charset="-122"/>
            </a:endParaRPr>
          </a:p>
          <a:p>
            <a:pPr indent="266700"/>
            <a:r>
              <a:rPr lang="en-US" altLang="zh-CN" sz="2400" b="1" dirty="0">
                <a:solidFill>
                  <a:srgbClr val="FF0000"/>
                </a:solidFill>
                <a:latin typeface="宋体" pitchFamily="2" charset="-122"/>
              </a:rPr>
              <a:t>2</a:t>
            </a:r>
            <a:r>
              <a:rPr lang="zh-CN" altLang="en-US" sz="2400" b="1" dirty="0">
                <a:solidFill>
                  <a:srgbClr val="FF0000"/>
                </a:solidFill>
                <a:latin typeface="宋体" pitchFamily="2" charset="-122"/>
              </a:rPr>
              <a:t>．免疫应答发生的场所：</a:t>
            </a:r>
          </a:p>
          <a:p>
            <a:pPr indent="266700"/>
            <a:r>
              <a:rPr lang="zh-CN" altLang="en-US" sz="2400" b="1" dirty="0">
                <a:latin typeface="楷体_GB2312" pitchFamily="49" charset="-122"/>
                <a:ea typeface="楷体_GB2312" pitchFamily="49" charset="-122"/>
              </a:rPr>
              <a:t> </a:t>
            </a:r>
            <a:r>
              <a:rPr lang="zh-CN" altLang="en-US" sz="2400" b="1" dirty="0" smtClean="0">
                <a:solidFill>
                  <a:srgbClr val="FF0000"/>
                </a:solidFill>
                <a:latin typeface="楷体_GB2312" pitchFamily="49" charset="-122"/>
                <a:ea typeface="楷体_GB2312" pitchFamily="49" charset="-122"/>
              </a:rPr>
              <a:t>（</a:t>
            </a:r>
            <a:r>
              <a:rPr lang="en-US" altLang="zh-CN" sz="2400" b="1" dirty="0">
                <a:solidFill>
                  <a:srgbClr val="FF0000"/>
                </a:solidFill>
                <a:latin typeface="楷体_GB2312" pitchFamily="49" charset="-122"/>
                <a:ea typeface="楷体_GB2312" pitchFamily="49" charset="-122"/>
              </a:rPr>
              <a:t>T</a:t>
            </a:r>
            <a:r>
              <a:rPr lang="zh-CN" altLang="en-US" sz="2400" b="1" dirty="0">
                <a:solidFill>
                  <a:srgbClr val="FF0000"/>
                </a:solidFill>
                <a:latin typeface="楷体_GB2312" pitchFamily="49" charset="-122"/>
                <a:ea typeface="楷体_GB2312" pitchFamily="49" charset="-122"/>
              </a:rPr>
              <a:t>）</a:t>
            </a:r>
            <a:r>
              <a:rPr lang="zh-CN" altLang="en-US" sz="2400" b="1" u="sng" dirty="0">
                <a:latin typeface="楷体_GB2312" pitchFamily="49" charset="-122"/>
                <a:ea typeface="楷体_GB2312" pitchFamily="49" charset="-122"/>
              </a:rPr>
              <a:t>深皮质区</a:t>
            </a:r>
            <a:r>
              <a:rPr lang="zh-CN" altLang="en-US" sz="2400" b="1" dirty="0">
                <a:latin typeface="楷体_GB2312" pitchFamily="49" charset="-122"/>
                <a:ea typeface="楷体_GB2312" pitchFamily="49" charset="-122"/>
              </a:rPr>
              <a:t>   效应细胞再进血流（</a:t>
            </a:r>
            <a:r>
              <a:rPr lang="zh-CN" altLang="en-US" sz="2400" b="1" dirty="0" smtClean="0">
                <a:latin typeface="楷体_GB2312" pitchFamily="49" charset="-122"/>
                <a:ea typeface="楷体_GB2312" pitchFamily="49" charset="-122"/>
              </a:rPr>
              <a:t>全身）发挥免疫     </a:t>
            </a:r>
            <a:endParaRPr lang="en-US" altLang="zh-CN" sz="2400" b="1" dirty="0" smtClean="0">
              <a:latin typeface="楷体_GB2312" pitchFamily="49" charset="-122"/>
              <a:ea typeface="楷体_GB2312" pitchFamily="49" charset="-122"/>
            </a:endParaRPr>
          </a:p>
          <a:p>
            <a:pPr indent="266700"/>
            <a:r>
              <a:rPr lang="en-US" altLang="zh-CN" sz="2400" b="1" dirty="0" smtClean="0">
                <a:latin typeface="楷体_GB2312" pitchFamily="49" charset="-122"/>
                <a:ea typeface="楷体_GB2312" pitchFamily="49" charset="-122"/>
              </a:rPr>
              <a:t>        </a:t>
            </a:r>
            <a:r>
              <a:rPr lang="zh-CN" altLang="en-US" sz="2400" b="1" dirty="0" smtClean="0">
                <a:latin typeface="楷体_GB2312" pitchFamily="49" charset="-122"/>
                <a:ea typeface="楷体_GB2312" pitchFamily="49" charset="-122"/>
              </a:rPr>
              <a:t>效应。</a:t>
            </a:r>
            <a:endParaRPr lang="zh-CN" altLang="en-US" sz="2400" b="1" dirty="0">
              <a:latin typeface="楷体_GB2312" pitchFamily="49" charset="-122"/>
              <a:ea typeface="楷体_GB2312" pitchFamily="49" charset="-122"/>
            </a:endParaRPr>
          </a:p>
          <a:p>
            <a:pPr indent="266700"/>
            <a:r>
              <a:rPr lang="zh-CN" altLang="en-US" sz="2400" b="1" dirty="0">
                <a:solidFill>
                  <a:srgbClr val="66FFFF"/>
                </a:solidFill>
                <a:latin typeface="楷体_GB2312" pitchFamily="49" charset="-122"/>
                <a:ea typeface="楷体_GB2312" pitchFamily="49" charset="-122"/>
              </a:rPr>
              <a:t> </a:t>
            </a:r>
            <a:r>
              <a:rPr lang="zh-CN" altLang="en-US" sz="2400" b="1" dirty="0" smtClean="0">
                <a:solidFill>
                  <a:srgbClr val="FF0000"/>
                </a:solidFill>
                <a:latin typeface="楷体_GB2312" pitchFamily="49" charset="-122"/>
                <a:ea typeface="楷体_GB2312" pitchFamily="49" charset="-122"/>
              </a:rPr>
              <a:t>（</a:t>
            </a:r>
            <a:r>
              <a:rPr lang="en-US" altLang="zh-CN" sz="2400" b="1" dirty="0">
                <a:solidFill>
                  <a:srgbClr val="FF0000"/>
                </a:solidFill>
                <a:latin typeface="楷体_GB2312" pitchFamily="49" charset="-122"/>
                <a:ea typeface="楷体_GB2312" pitchFamily="49" charset="-122"/>
              </a:rPr>
              <a:t>B</a:t>
            </a:r>
            <a:r>
              <a:rPr lang="zh-CN" altLang="en-US" sz="2400" b="1" dirty="0">
                <a:solidFill>
                  <a:srgbClr val="FF0000"/>
                </a:solidFill>
                <a:latin typeface="楷体_GB2312" pitchFamily="49" charset="-122"/>
                <a:ea typeface="楷体_GB2312" pitchFamily="49" charset="-122"/>
              </a:rPr>
              <a:t>）</a:t>
            </a:r>
            <a:r>
              <a:rPr lang="zh-CN" altLang="en-US" sz="2400" b="1" dirty="0">
                <a:latin typeface="楷体_GB2312" pitchFamily="49" charset="-122"/>
                <a:ea typeface="楷体_GB2312" pitchFamily="49" charset="-122"/>
              </a:rPr>
              <a:t>多数</a:t>
            </a:r>
            <a:r>
              <a:rPr lang="en-US" altLang="zh-CN" sz="2400" b="1" dirty="0">
                <a:latin typeface="楷体_GB2312" pitchFamily="49" charset="-122"/>
                <a:ea typeface="楷体_GB2312" pitchFamily="49" charset="-122"/>
              </a:rPr>
              <a:t>B</a:t>
            </a:r>
            <a:r>
              <a:rPr lang="zh-CN" altLang="en-US" sz="2400" b="1" dirty="0">
                <a:latin typeface="楷体_GB2312" pitchFamily="49" charset="-122"/>
                <a:ea typeface="楷体_GB2312" pitchFamily="49" charset="-122"/>
              </a:rPr>
              <a:t>细胞在 </a:t>
            </a:r>
            <a:r>
              <a:rPr lang="zh-CN" altLang="en-US" sz="2400" b="1" u="sng" dirty="0">
                <a:latin typeface="楷体_GB2312" pitchFamily="49" charset="-122"/>
                <a:ea typeface="楷体_GB2312" pitchFamily="49" charset="-122"/>
              </a:rPr>
              <a:t>深皮质区</a:t>
            </a:r>
            <a:r>
              <a:rPr lang="zh-CN" altLang="en-US" sz="2400" b="1" dirty="0">
                <a:latin typeface="楷体_GB2312" pitchFamily="49" charset="-122"/>
                <a:ea typeface="楷体_GB2312" pitchFamily="49" charset="-122"/>
              </a:rPr>
              <a:t>（</a:t>
            </a:r>
            <a:r>
              <a:rPr lang="en-US" altLang="zh-CN" sz="2400" b="1" dirty="0">
                <a:latin typeface="楷体_GB2312" pitchFamily="49" charset="-122"/>
                <a:ea typeface="楷体_GB2312" pitchFamily="49" charset="-122"/>
              </a:rPr>
              <a:t>T</a:t>
            </a:r>
            <a:r>
              <a:rPr lang="zh-CN" altLang="en-US" sz="2400" b="1" dirty="0" smtClean="0">
                <a:latin typeface="楷体_GB2312" pitchFamily="49" charset="-122"/>
                <a:ea typeface="楷体_GB2312" pitchFamily="49" charset="-122"/>
              </a:rPr>
              <a:t>区）在</a:t>
            </a:r>
            <a:r>
              <a:rPr lang="en-US" altLang="zh-CN" sz="2400" b="1" dirty="0">
                <a:latin typeface="楷体_GB2312" pitchFamily="49" charset="-122"/>
                <a:ea typeface="楷体_GB2312" pitchFamily="49" charset="-122"/>
              </a:rPr>
              <a:t>T</a:t>
            </a:r>
            <a:r>
              <a:rPr lang="zh-CN" altLang="en-US" sz="2400" b="1" dirty="0">
                <a:latin typeface="楷体_GB2312" pitchFamily="49" charset="-122"/>
                <a:ea typeface="楷体_GB2312" pitchFamily="49" charset="-122"/>
              </a:rPr>
              <a:t>细胞的辅助下增殖</a:t>
            </a:r>
          </a:p>
          <a:p>
            <a:pPr indent="266700"/>
            <a:r>
              <a:rPr lang="zh-CN" altLang="en-US" sz="2400" b="1" dirty="0">
                <a:latin typeface="楷体_GB2312" pitchFamily="49" charset="-122"/>
                <a:ea typeface="楷体_GB2312" pitchFamily="49" charset="-122"/>
              </a:rPr>
              <a:t>     </a:t>
            </a:r>
            <a:r>
              <a:rPr lang="zh-CN" altLang="en-US" sz="2400" b="1" dirty="0" smtClean="0">
                <a:latin typeface="楷体_GB2312" pitchFamily="49" charset="-122"/>
                <a:ea typeface="楷体_GB2312" pitchFamily="49" charset="-122"/>
              </a:rPr>
              <a:t> 一</a:t>
            </a:r>
            <a:r>
              <a:rPr lang="zh-CN" altLang="en-US" sz="2400" b="1" dirty="0">
                <a:latin typeface="楷体_GB2312" pitchFamily="49" charset="-122"/>
                <a:ea typeface="楷体_GB2312" pitchFamily="49" charset="-122"/>
              </a:rPr>
              <a:t>小部分</a:t>
            </a:r>
            <a:r>
              <a:rPr lang="en-US" altLang="zh-CN" sz="2400" b="1" dirty="0">
                <a:latin typeface="楷体_GB2312" pitchFamily="49" charset="-122"/>
                <a:ea typeface="楷体_GB2312" pitchFamily="49" charset="-122"/>
              </a:rPr>
              <a:t>B</a:t>
            </a:r>
            <a:r>
              <a:rPr lang="zh-CN" altLang="en-US" sz="2400" b="1" dirty="0">
                <a:latin typeface="楷体_GB2312" pitchFamily="49" charset="-122"/>
                <a:ea typeface="楷体_GB2312" pitchFamily="49" charset="-122"/>
              </a:rPr>
              <a:t>细胞到</a:t>
            </a:r>
            <a:r>
              <a:rPr lang="zh-CN" altLang="en-US" sz="2400" b="1" u="sng" dirty="0">
                <a:latin typeface="楷体_GB2312" pitchFamily="49" charset="-122"/>
                <a:ea typeface="楷体_GB2312" pitchFamily="49" charset="-122"/>
              </a:rPr>
              <a:t>浅皮质区</a:t>
            </a:r>
            <a:r>
              <a:rPr lang="zh-CN" altLang="en-US" sz="2400" b="1" dirty="0">
                <a:latin typeface="楷体_GB2312" pitchFamily="49" charset="-122"/>
                <a:ea typeface="楷体_GB2312" pitchFamily="49" charset="-122"/>
              </a:rPr>
              <a:t>  </a:t>
            </a:r>
            <a:r>
              <a:rPr lang="en-US" altLang="zh-CN" sz="2400" b="1" dirty="0">
                <a:latin typeface="楷体_GB2312" pitchFamily="49" charset="-122"/>
                <a:ea typeface="楷体_GB2312" pitchFamily="49" charset="-122"/>
              </a:rPr>
              <a:t>T</a:t>
            </a:r>
            <a:r>
              <a:rPr lang="zh-CN" altLang="en-US" sz="2400" b="1" dirty="0">
                <a:latin typeface="楷体_GB2312" pitchFamily="49" charset="-122"/>
                <a:ea typeface="楷体_GB2312" pitchFamily="49" charset="-122"/>
              </a:rPr>
              <a:t>的辅助下</a:t>
            </a:r>
            <a:r>
              <a:rPr lang="en-US" altLang="zh-CN" sz="2400" b="1" dirty="0">
                <a:latin typeface="楷体_GB2312" pitchFamily="49" charset="-122"/>
                <a:ea typeface="楷体_GB2312" pitchFamily="49" charset="-122"/>
              </a:rPr>
              <a:t>B</a:t>
            </a:r>
            <a:r>
              <a:rPr lang="zh-CN" altLang="en-US" sz="2400" b="1" dirty="0">
                <a:latin typeface="楷体_GB2312" pitchFamily="49" charset="-122"/>
                <a:ea typeface="楷体_GB2312" pitchFamily="49" charset="-122"/>
              </a:rPr>
              <a:t>细胞增殖</a:t>
            </a:r>
          </a:p>
          <a:p>
            <a:pPr indent="266700"/>
            <a:endParaRPr lang="zh-CN" altLang="en-US" sz="2400" b="1" dirty="0">
              <a:latin typeface="楷体_GB2312" pitchFamily="49" charset="-122"/>
              <a:ea typeface="楷体_GB2312" pitchFamily="49" charset="-122"/>
            </a:endParaRPr>
          </a:p>
          <a:p>
            <a:pPr indent="266700"/>
            <a:r>
              <a:rPr lang="zh-CN" altLang="en-US" sz="2400" b="1" dirty="0">
                <a:latin typeface="楷体_GB2312" pitchFamily="49" charset="-122"/>
                <a:ea typeface="楷体_GB2312" pitchFamily="49" charset="-122"/>
              </a:rPr>
              <a:t>  </a:t>
            </a:r>
            <a:endParaRPr lang="en-US" altLang="zh-CN" b="1" dirty="0">
              <a:latin typeface="宋体" pitchFamily="2" charset="-122"/>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40" name="Rectangle 4"/>
          <p:cNvSpPr>
            <a:spLocks noChangeArrowheads="1"/>
          </p:cNvSpPr>
          <p:nvPr/>
        </p:nvSpPr>
        <p:spPr bwMode="auto">
          <a:xfrm>
            <a:off x="755650" y="1412875"/>
            <a:ext cx="7704138" cy="4149725"/>
          </a:xfrm>
          <a:prstGeom prst="rect">
            <a:avLst/>
          </a:prstGeom>
          <a:noFill/>
          <a:ln w="9525">
            <a:noFill/>
            <a:miter lim="800000"/>
            <a:headEnd/>
            <a:tailEnd/>
          </a:ln>
          <a:effectLst/>
        </p:spPr>
        <p:txBody>
          <a:bodyPr>
            <a:spAutoFit/>
          </a:bodyPr>
          <a:lstStyle/>
          <a:p>
            <a:r>
              <a:rPr lang="en-US" altLang="zh-CN" sz="2800" b="1" dirty="0">
                <a:solidFill>
                  <a:srgbClr val="FF0000"/>
                </a:solidFill>
                <a:latin typeface="宋体" pitchFamily="2" charset="-122"/>
              </a:rPr>
              <a:t>3</a:t>
            </a:r>
            <a:r>
              <a:rPr lang="zh-CN" altLang="en-US" sz="2800" b="1" dirty="0">
                <a:solidFill>
                  <a:srgbClr val="FF0000"/>
                </a:solidFill>
                <a:latin typeface="宋体" pitchFamily="2" charset="-122"/>
              </a:rPr>
              <a:t>．参与淋巴细胞再循环</a:t>
            </a:r>
            <a:r>
              <a:rPr lang="zh-CN" altLang="en-US" sz="2800" b="1" dirty="0">
                <a:solidFill>
                  <a:srgbClr val="FFFF00"/>
                </a:solidFill>
                <a:latin typeface="宋体" pitchFamily="2" charset="-122"/>
              </a:rPr>
              <a:t>：</a:t>
            </a:r>
          </a:p>
          <a:p>
            <a:r>
              <a:rPr lang="zh-CN" altLang="en-US" sz="2800" b="1" dirty="0">
                <a:latin typeface="楷体_GB2312" pitchFamily="49" charset="-122"/>
                <a:ea typeface="楷体_GB2312" pitchFamily="49" charset="-122"/>
              </a:rPr>
              <a:t>    血液循环的的淋巴细胞穿过</a:t>
            </a:r>
            <a:r>
              <a:rPr lang="en-US" altLang="zh-CN" sz="2800" b="1" dirty="0">
                <a:latin typeface="楷体_GB2312" pitchFamily="49" charset="-122"/>
                <a:ea typeface="楷体_GB2312" pitchFamily="49" charset="-122"/>
              </a:rPr>
              <a:t>HEV</a:t>
            </a:r>
            <a:r>
              <a:rPr lang="zh-CN" altLang="en-US" sz="2800" b="1" dirty="0">
                <a:latin typeface="楷体_GB2312" pitchFamily="49" charset="-122"/>
                <a:ea typeface="楷体_GB2312" pitchFamily="49" charset="-122"/>
              </a:rPr>
              <a:t>进入淋巴结（发生免疫应答），然后通过输出淋巴管进胸导管返回血液循环。</a:t>
            </a:r>
          </a:p>
          <a:p>
            <a:endParaRPr lang="zh-CN" altLang="en-US" sz="2800" b="1" dirty="0">
              <a:latin typeface="楷体_GB2312" pitchFamily="49" charset="-122"/>
              <a:ea typeface="楷体_GB2312" pitchFamily="49" charset="-122"/>
            </a:endParaRPr>
          </a:p>
          <a:p>
            <a:r>
              <a:rPr lang="en-US" altLang="zh-CN" sz="2800" b="1" dirty="0">
                <a:solidFill>
                  <a:srgbClr val="FF0000"/>
                </a:solidFill>
                <a:latin typeface="宋体" pitchFamily="2" charset="-122"/>
              </a:rPr>
              <a:t>4</a:t>
            </a:r>
            <a:r>
              <a:rPr lang="zh-CN" altLang="en-US" sz="2800" b="1" dirty="0">
                <a:solidFill>
                  <a:srgbClr val="FF0000"/>
                </a:solidFill>
                <a:latin typeface="宋体" pitchFamily="2" charset="-122"/>
              </a:rPr>
              <a:t>．过滤作用：</a:t>
            </a:r>
          </a:p>
          <a:p>
            <a:r>
              <a:rPr lang="zh-CN" altLang="en-US" sz="2800" b="1" dirty="0">
                <a:latin typeface="楷体_GB2312" pitchFamily="49" charset="-122"/>
                <a:ea typeface="楷体_GB2312" pitchFamily="49" charset="-122"/>
              </a:rPr>
              <a:t>    髓窦有很多巨噬细胞。吞噬抗原异物，发挥过滤作用。</a:t>
            </a:r>
          </a:p>
          <a:p>
            <a:pPr eaLnBrk="0" hangingPunct="0">
              <a:spcBef>
                <a:spcPct val="50000"/>
              </a:spcBef>
            </a:pPr>
            <a:endParaRPr lang="en-US" altLang="zh-CN" sz="2800" b="1" dirty="0">
              <a:latin typeface="楷体_GB2312" pitchFamily="49" charset="-122"/>
              <a:ea typeface="楷体_GB2312" pitchFamily="49" charset="-122"/>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p:cNvSpPr>
          <p:nvPr/>
        </p:nvSpPr>
        <p:spPr bwMode="auto">
          <a:xfrm>
            <a:off x="838200" y="762000"/>
            <a:ext cx="7620000" cy="5035550"/>
          </a:xfrm>
          <a:prstGeom prst="rect">
            <a:avLst/>
          </a:prstGeom>
          <a:noFill/>
          <a:ln w="9525">
            <a:noFill/>
            <a:miter lim="800000"/>
            <a:headEnd/>
            <a:tailEnd/>
          </a:ln>
          <a:effectLst/>
        </p:spPr>
        <p:txBody>
          <a:bodyPr>
            <a:spAutoFit/>
          </a:bodyPr>
          <a:lstStyle/>
          <a:p>
            <a:pPr>
              <a:lnSpc>
                <a:spcPct val="120000"/>
              </a:lnSpc>
            </a:pPr>
            <a:r>
              <a:rPr lang="en-US" altLang="zh-CN" sz="3000">
                <a:effectLst>
                  <a:outerShdw blurRad="38100" dist="38100" dir="2700000" algn="tl">
                    <a:srgbClr val="000000"/>
                  </a:outerShdw>
                </a:effectLst>
                <a:latin typeface="宋体" pitchFamily="2" charset="-122"/>
              </a:rPr>
              <a:t>    </a:t>
            </a:r>
            <a:r>
              <a:rPr lang="zh-CN" altLang="en-US" sz="3000" b="1">
                <a:solidFill>
                  <a:schemeClr val="folHlink"/>
                </a:solidFill>
                <a:latin typeface="宋体" pitchFamily="2" charset="-122"/>
              </a:rPr>
              <a:t>天花</a:t>
            </a:r>
            <a:r>
              <a:rPr lang="zh-CN" altLang="en-US" sz="3000">
                <a:latin typeface="宋体" pitchFamily="2" charset="-122"/>
              </a:rPr>
              <a:t>是一种由病毒引起的烈性传染病，数千年来，难以计数的人因天花而丧生</a:t>
            </a:r>
            <a:r>
              <a:rPr lang="en-US" altLang="zh-CN" sz="3000">
                <a:latin typeface="宋体" pitchFamily="2" charset="-122"/>
              </a:rPr>
              <a:t>,</a:t>
            </a:r>
            <a:r>
              <a:rPr lang="zh-CN" altLang="en-US" sz="3000">
                <a:latin typeface="宋体" pitchFamily="2" charset="-122"/>
              </a:rPr>
              <a:t>无数的家庭妻离子散，家破人亡；无数的城市和乡村尸陈遍野，白骨如山。</a:t>
            </a:r>
          </a:p>
          <a:p>
            <a:pPr>
              <a:lnSpc>
                <a:spcPct val="120000"/>
              </a:lnSpc>
            </a:pPr>
            <a:r>
              <a:rPr lang="zh-CN" altLang="en-US" sz="3000">
                <a:latin typeface="宋体" pitchFamily="2" charset="-122"/>
              </a:rPr>
              <a:t>    今天，由天花造成的那个“千村薜荔人遗尸，万户萧疏鬼唱歌”的时代一去不复返了。</a:t>
            </a:r>
          </a:p>
          <a:p>
            <a:pPr>
              <a:lnSpc>
                <a:spcPct val="120000"/>
              </a:lnSpc>
            </a:pPr>
            <a:r>
              <a:rPr lang="zh-CN" altLang="en-US" sz="3000">
                <a:latin typeface="宋体" pitchFamily="2" charset="-122"/>
              </a:rPr>
              <a:t>   </a:t>
            </a:r>
            <a:r>
              <a:rPr lang="en-US" altLang="zh-CN" sz="3000">
                <a:latin typeface="宋体" pitchFamily="2" charset="-122"/>
              </a:rPr>
              <a:t>1980</a:t>
            </a:r>
            <a:r>
              <a:rPr lang="zh-CN" altLang="en-US" sz="3000">
                <a:latin typeface="宋体" pitchFamily="2" charset="-122"/>
              </a:rPr>
              <a:t>年世界卫生组织庄严宣告：全世界已经消灭了“</a:t>
            </a:r>
            <a:r>
              <a:rPr lang="zh-CN" altLang="en-US" sz="3000" b="1">
                <a:latin typeface="宋体" pitchFamily="2" charset="-122"/>
              </a:rPr>
              <a:t>天花</a:t>
            </a:r>
            <a:r>
              <a:rPr lang="zh-CN" altLang="en-US" sz="3000">
                <a:latin typeface="宋体" pitchFamily="2" charset="-122"/>
              </a:rPr>
              <a:t>”。</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57200" y="1600201"/>
            <a:ext cx="8229600" cy="2828932"/>
          </a:xfrm>
        </p:spPr>
        <p:txBody>
          <a:bodyPr/>
          <a:lstStyle/>
          <a:p>
            <a:pPr>
              <a:buNone/>
            </a:pPr>
            <a:r>
              <a:rPr lang="en-US" altLang="zh-CN" dirty="0" smtClean="0"/>
              <a:t> 2.</a:t>
            </a:r>
            <a:r>
              <a:rPr lang="zh-CN" altLang="en-US" sz="4000" dirty="0" smtClean="0">
                <a:solidFill>
                  <a:srgbClr val="FF0000"/>
                </a:solidFill>
                <a:latin typeface="宋体" pitchFamily="2" charset="-122"/>
              </a:rPr>
              <a:t>脾</a:t>
            </a:r>
            <a:r>
              <a:rPr lang="zh-CN" altLang="en-US" sz="4000" b="1" dirty="0" smtClean="0">
                <a:latin typeface="宋体" pitchFamily="2" charset="-122"/>
              </a:rPr>
              <a:t>（</a:t>
            </a:r>
            <a:r>
              <a:rPr lang="en-US" altLang="zh-CN" sz="4000" dirty="0" smtClean="0"/>
              <a:t>spleen</a:t>
            </a:r>
            <a:r>
              <a:rPr lang="zh-CN" altLang="en-US" sz="4000" b="1" dirty="0" smtClean="0">
                <a:latin typeface="宋体" pitchFamily="2" charset="-122"/>
              </a:rPr>
              <a:t>）</a:t>
            </a:r>
            <a:endParaRPr lang="en-US" altLang="zh-CN" sz="4000" b="1" dirty="0" smtClean="0">
              <a:latin typeface="宋体" pitchFamily="2" charset="-122"/>
            </a:endParaRPr>
          </a:p>
          <a:p>
            <a:pPr>
              <a:buNone/>
            </a:pPr>
            <a:r>
              <a:rPr lang="zh-CN" altLang="en-US" sz="3600" dirty="0" smtClean="0">
                <a:latin typeface="楷体_GB2312" pitchFamily="49" charset="-122"/>
                <a:ea typeface="楷体_GB2312" pitchFamily="49" charset="-122"/>
              </a:rPr>
              <a:t>    </a:t>
            </a:r>
            <a:r>
              <a:rPr lang="zh-CN" altLang="en-US" sz="2800" dirty="0" smtClean="0">
                <a:latin typeface="楷体_GB2312" pitchFamily="49" charset="-122"/>
                <a:ea typeface="楷体_GB2312" pitchFamily="49" charset="-122"/>
              </a:rPr>
              <a:t>胚胎期的脾脏是造血器官，骨髓开始造血以后变成最大外周免疫器官。</a:t>
            </a:r>
            <a:endParaRPr lang="en-US" altLang="zh-CN" sz="2800" dirty="0" smtClean="0">
              <a:latin typeface="楷体_GB2312" pitchFamily="49" charset="-122"/>
              <a:ea typeface="楷体_GB2312" pitchFamily="49" charset="-122"/>
            </a:endParaRPr>
          </a:p>
          <a:p>
            <a:pPr>
              <a:buNone/>
            </a:pPr>
            <a:r>
              <a:rPr lang="en-US" altLang="zh-CN" sz="2800" dirty="0" smtClean="0">
                <a:ea typeface="楷体_GB2312" pitchFamily="49" charset="-122"/>
              </a:rPr>
              <a:t>        </a:t>
            </a:r>
            <a:r>
              <a:rPr lang="zh-CN" altLang="en-US" sz="2800" dirty="0" smtClean="0">
                <a:ea typeface="楷体_GB2312" pitchFamily="49" charset="-122"/>
              </a:rPr>
              <a:t>位于左季肋区，胃底与膈之间。脾的实质分为白髓与红髓。</a:t>
            </a:r>
            <a:endParaRPr lang="zh-CN" altLang="en-US" sz="2800" dirty="0"/>
          </a:p>
        </p:txBody>
      </p:sp>
      <p:sp>
        <p:nvSpPr>
          <p:cNvPr id="4" name="AutoShape 5"/>
          <p:cNvSpPr>
            <a:spLocks/>
          </p:cNvSpPr>
          <p:nvPr/>
        </p:nvSpPr>
        <p:spPr bwMode="auto">
          <a:xfrm>
            <a:off x="1285852" y="4643446"/>
            <a:ext cx="71437" cy="1008063"/>
          </a:xfrm>
          <a:prstGeom prst="leftBrace">
            <a:avLst>
              <a:gd name="adj1" fmla="val 117593"/>
              <a:gd name="adj2" fmla="val 50000"/>
            </a:avLst>
          </a:prstGeom>
          <a:noFill/>
          <a:ln w="25400">
            <a:solidFill>
              <a:schemeClr val="tx1"/>
            </a:solidFill>
            <a:round/>
            <a:headEnd/>
            <a:tailEnd/>
          </a:ln>
          <a:effectLst/>
        </p:spPr>
        <p:txBody>
          <a:bodyPr wrap="none" anchor="ctr"/>
          <a:lstStyle/>
          <a:p>
            <a:endParaRPr lang="zh-CN" altLang="en-US"/>
          </a:p>
        </p:txBody>
      </p:sp>
      <p:sp>
        <p:nvSpPr>
          <p:cNvPr id="5" name="TextBox 4"/>
          <p:cNvSpPr txBox="1"/>
          <p:nvPr/>
        </p:nvSpPr>
        <p:spPr>
          <a:xfrm>
            <a:off x="1357290" y="4500570"/>
            <a:ext cx="1143008" cy="461665"/>
          </a:xfrm>
          <a:prstGeom prst="rect">
            <a:avLst/>
          </a:prstGeom>
          <a:noFill/>
        </p:spPr>
        <p:txBody>
          <a:bodyPr wrap="square" rtlCol="0">
            <a:spAutoFit/>
          </a:bodyPr>
          <a:lstStyle/>
          <a:p>
            <a:r>
              <a:rPr lang="zh-CN" altLang="en-US" sz="2400" dirty="0" smtClean="0">
                <a:solidFill>
                  <a:srgbClr val="FF0000"/>
                </a:solidFill>
              </a:rPr>
              <a:t>白髓</a:t>
            </a:r>
            <a:endParaRPr lang="zh-CN" altLang="en-US" sz="2400" dirty="0">
              <a:solidFill>
                <a:srgbClr val="FF0000"/>
              </a:solidFill>
            </a:endParaRPr>
          </a:p>
        </p:txBody>
      </p:sp>
      <p:sp>
        <p:nvSpPr>
          <p:cNvPr id="6" name="TextBox 5"/>
          <p:cNvSpPr txBox="1"/>
          <p:nvPr/>
        </p:nvSpPr>
        <p:spPr>
          <a:xfrm>
            <a:off x="1428728" y="5429264"/>
            <a:ext cx="857256" cy="461665"/>
          </a:xfrm>
          <a:prstGeom prst="rect">
            <a:avLst/>
          </a:prstGeom>
          <a:noFill/>
        </p:spPr>
        <p:txBody>
          <a:bodyPr wrap="square" rtlCol="0">
            <a:spAutoFit/>
          </a:bodyPr>
          <a:lstStyle/>
          <a:p>
            <a:r>
              <a:rPr lang="zh-CN" altLang="en-US" sz="2400" dirty="0" smtClean="0">
                <a:solidFill>
                  <a:srgbClr val="FF0000"/>
                </a:solidFill>
              </a:rPr>
              <a:t>红髓</a:t>
            </a:r>
            <a:endParaRPr lang="zh-CN" altLang="en-US" sz="2400" dirty="0">
              <a:solidFill>
                <a:srgbClr val="FF0000"/>
              </a:solidFill>
            </a:endParaRPr>
          </a:p>
        </p:txBody>
      </p:sp>
      <p:sp>
        <p:nvSpPr>
          <p:cNvPr id="7" name="TextBox 6"/>
          <p:cNvSpPr txBox="1"/>
          <p:nvPr/>
        </p:nvSpPr>
        <p:spPr>
          <a:xfrm>
            <a:off x="2143108" y="4572008"/>
            <a:ext cx="6286544" cy="369332"/>
          </a:xfrm>
          <a:prstGeom prst="rect">
            <a:avLst/>
          </a:prstGeom>
          <a:noFill/>
        </p:spPr>
        <p:txBody>
          <a:bodyPr wrap="square" rtlCol="0">
            <a:spAutoFit/>
          </a:bodyPr>
          <a:lstStyle/>
          <a:p>
            <a:r>
              <a:rPr lang="zh-CN" altLang="en-US" dirty="0" smtClean="0"/>
              <a:t>动脉周围淋巴鞘、脾小结、边缘区</a:t>
            </a:r>
            <a:endParaRPr lang="zh-CN" altLang="en-US" dirty="0"/>
          </a:p>
        </p:txBody>
      </p:sp>
      <p:sp>
        <p:nvSpPr>
          <p:cNvPr id="8" name="TextBox 7"/>
          <p:cNvSpPr txBox="1"/>
          <p:nvPr/>
        </p:nvSpPr>
        <p:spPr>
          <a:xfrm>
            <a:off x="2214546" y="5500702"/>
            <a:ext cx="6286544" cy="369332"/>
          </a:xfrm>
          <a:prstGeom prst="rect">
            <a:avLst/>
          </a:prstGeom>
          <a:noFill/>
        </p:spPr>
        <p:txBody>
          <a:bodyPr wrap="square" rtlCol="0">
            <a:spAutoFit/>
          </a:bodyPr>
          <a:lstStyle/>
          <a:p>
            <a:r>
              <a:rPr lang="zh-CN" altLang="en-US" dirty="0" smtClean="0"/>
              <a:t>脾索、脾血窦</a:t>
            </a:r>
            <a:endParaRPr lang="zh-CN" alt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灯片编号占位符 5"/>
          <p:cNvSpPr>
            <a:spLocks noGrp="1"/>
          </p:cNvSpPr>
          <p:nvPr>
            <p:ph type="sldNum" sz="quarter" idx="12"/>
          </p:nvPr>
        </p:nvSpPr>
        <p:spPr/>
        <p:txBody>
          <a:bodyPr/>
          <a:lstStyle/>
          <a:p>
            <a:fld id="{C3AD9407-E74F-4FDD-80B6-4DB12C0FCCFF}" type="slidenum">
              <a:rPr lang="zh-CN" altLang="en-US"/>
              <a:pPr/>
              <a:t>31</a:t>
            </a:fld>
            <a:endParaRPr lang="en-US" altLang="zh-CN"/>
          </a:p>
        </p:txBody>
      </p:sp>
      <p:sp>
        <p:nvSpPr>
          <p:cNvPr id="54279" name="Rectangle 7"/>
          <p:cNvSpPr>
            <a:spLocks noChangeArrowheads="1"/>
          </p:cNvSpPr>
          <p:nvPr/>
        </p:nvSpPr>
        <p:spPr bwMode="auto">
          <a:xfrm>
            <a:off x="500034" y="928670"/>
            <a:ext cx="8267728" cy="685800"/>
          </a:xfrm>
          <a:prstGeom prst="rect">
            <a:avLst/>
          </a:prstGeom>
          <a:noFill/>
          <a:ln w="9525">
            <a:noFill/>
            <a:miter lim="800000"/>
            <a:headEnd/>
            <a:tailEnd/>
          </a:ln>
          <a:effectLst/>
        </p:spPr>
        <p:txBody>
          <a:bodyPr/>
          <a:lstStyle/>
          <a:p>
            <a:pPr marL="342900" indent="-342900">
              <a:lnSpc>
                <a:spcPct val="120000"/>
              </a:lnSpc>
              <a:spcBef>
                <a:spcPct val="40000"/>
              </a:spcBef>
              <a:buClr>
                <a:srgbClr val="FF3300"/>
              </a:buClr>
              <a:buSzPct val="75000"/>
              <a:buFont typeface="Wingdings" pitchFamily="2" charset="2"/>
              <a:buNone/>
            </a:pPr>
            <a:r>
              <a:rPr lang="zh-CN" altLang="en-US" sz="3400" b="1" dirty="0" smtClean="0">
                <a:solidFill>
                  <a:srgbClr val="FF0000"/>
                </a:solidFill>
                <a:latin typeface="宋体" pitchFamily="2" charset="-122"/>
              </a:rPr>
              <a:t>脾</a:t>
            </a:r>
            <a:r>
              <a:rPr lang="zh-CN" altLang="en-US" sz="3400" b="1" dirty="0">
                <a:solidFill>
                  <a:srgbClr val="FF0000"/>
                </a:solidFill>
                <a:latin typeface="宋体" pitchFamily="2" charset="-122"/>
              </a:rPr>
              <a:t>的功能</a:t>
            </a:r>
          </a:p>
        </p:txBody>
      </p:sp>
      <p:sp>
        <p:nvSpPr>
          <p:cNvPr id="54280" name="Rectangle 8"/>
          <p:cNvSpPr>
            <a:spLocks noChangeArrowheads="1"/>
          </p:cNvSpPr>
          <p:nvPr/>
        </p:nvSpPr>
        <p:spPr bwMode="auto">
          <a:xfrm>
            <a:off x="381000" y="1700213"/>
            <a:ext cx="8763000" cy="1133195"/>
          </a:xfrm>
          <a:prstGeom prst="rect">
            <a:avLst/>
          </a:prstGeom>
          <a:noFill/>
          <a:ln w="9525">
            <a:noFill/>
            <a:miter lim="800000"/>
            <a:headEnd/>
            <a:tailEnd/>
          </a:ln>
          <a:effectLst/>
        </p:spPr>
        <p:txBody>
          <a:bodyPr>
            <a:spAutoFit/>
          </a:bodyPr>
          <a:lstStyle/>
          <a:p>
            <a:pPr>
              <a:lnSpc>
                <a:spcPct val="130000"/>
              </a:lnSpc>
            </a:pPr>
            <a:r>
              <a:rPr lang="en-US" altLang="zh-CN" sz="2800" b="1" dirty="0">
                <a:solidFill>
                  <a:srgbClr val="FF0000"/>
                </a:solidFill>
                <a:latin typeface="宋体" pitchFamily="2" charset="-122"/>
              </a:rPr>
              <a:t>1.T</a:t>
            </a:r>
            <a:r>
              <a:rPr lang="zh-CN" altLang="en-US" sz="2800" b="1" dirty="0">
                <a:solidFill>
                  <a:srgbClr val="FF0000"/>
                </a:solidFill>
                <a:latin typeface="宋体" pitchFamily="2" charset="-122"/>
              </a:rPr>
              <a:t>、</a:t>
            </a:r>
            <a:r>
              <a:rPr lang="en-US" altLang="zh-CN" sz="2800" b="1" dirty="0">
                <a:solidFill>
                  <a:srgbClr val="FF0000"/>
                </a:solidFill>
                <a:latin typeface="宋体" pitchFamily="2" charset="-122"/>
              </a:rPr>
              <a:t>B</a:t>
            </a:r>
            <a:r>
              <a:rPr lang="zh-CN" altLang="en-US" sz="2800" b="1" dirty="0">
                <a:solidFill>
                  <a:srgbClr val="FF0000"/>
                </a:solidFill>
                <a:latin typeface="宋体" pitchFamily="2" charset="-122"/>
              </a:rPr>
              <a:t>细胞定居的场所 </a:t>
            </a:r>
          </a:p>
          <a:p>
            <a:pPr>
              <a:lnSpc>
                <a:spcPct val="130000"/>
              </a:lnSpc>
            </a:pPr>
            <a:r>
              <a:rPr lang="zh-CN" altLang="en-US" sz="2800" b="1" dirty="0">
                <a:solidFill>
                  <a:schemeClr val="folHlink"/>
                </a:solidFill>
                <a:latin typeface="宋体" pitchFamily="2" charset="-122"/>
              </a:rPr>
              <a:t>        </a:t>
            </a:r>
            <a:r>
              <a:rPr kumimoji="0" lang="en-US" altLang="zh-CN" b="1" dirty="0">
                <a:latin typeface="Verdana" pitchFamily="34" charset="0"/>
              </a:rPr>
              <a:t>T</a:t>
            </a:r>
            <a:r>
              <a:rPr kumimoji="0" lang="zh-CN" altLang="en-US" b="1" dirty="0">
                <a:latin typeface="Verdana" pitchFamily="34" charset="0"/>
              </a:rPr>
              <a:t>细胞：占</a:t>
            </a:r>
            <a:r>
              <a:rPr kumimoji="0" lang="en-US" altLang="zh-CN" b="1" dirty="0">
                <a:latin typeface="Verdana" pitchFamily="34" charset="0"/>
              </a:rPr>
              <a:t>40%</a:t>
            </a:r>
            <a:r>
              <a:rPr kumimoji="0" lang="zh-CN" altLang="en-US" b="1" dirty="0">
                <a:latin typeface="Verdana" pitchFamily="34" charset="0"/>
              </a:rPr>
              <a:t>； </a:t>
            </a:r>
            <a:r>
              <a:rPr kumimoji="0" lang="en-US" altLang="zh-CN" b="1" dirty="0">
                <a:latin typeface="Verdana" pitchFamily="34" charset="0"/>
              </a:rPr>
              <a:t>B</a:t>
            </a:r>
            <a:r>
              <a:rPr kumimoji="0" lang="zh-CN" altLang="en-US" b="1" dirty="0">
                <a:latin typeface="Verdana" pitchFamily="34" charset="0"/>
              </a:rPr>
              <a:t>细胞：占</a:t>
            </a:r>
            <a:r>
              <a:rPr kumimoji="0" lang="en-US" altLang="zh-CN" b="1" dirty="0">
                <a:latin typeface="Verdana" pitchFamily="34" charset="0"/>
              </a:rPr>
              <a:t>60%</a:t>
            </a:r>
            <a:r>
              <a:rPr kumimoji="0" lang="zh-CN" altLang="en-US" b="1" dirty="0">
                <a:latin typeface="Verdana" pitchFamily="34" charset="0"/>
              </a:rPr>
              <a:t>。</a:t>
            </a:r>
          </a:p>
        </p:txBody>
      </p:sp>
      <p:sp>
        <p:nvSpPr>
          <p:cNvPr id="54281" name="Rectangle 9"/>
          <p:cNvSpPr>
            <a:spLocks noChangeArrowheads="1"/>
          </p:cNvSpPr>
          <p:nvPr/>
        </p:nvSpPr>
        <p:spPr bwMode="auto">
          <a:xfrm>
            <a:off x="381000" y="2743200"/>
            <a:ext cx="7620000" cy="573042"/>
          </a:xfrm>
          <a:prstGeom prst="rect">
            <a:avLst/>
          </a:prstGeom>
          <a:noFill/>
          <a:ln w="9525">
            <a:noFill/>
            <a:miter lim="800000"/>
            <a:headEnd/>
            <a:tailEnd/>
          </a:ln>
          <a:effectLst/>
        </p:spPr>
        <p:txBody>
          <a:bodyPr>
            <a:spAutoFit/>
          </a:bodyPr>
          <a:lstStyle/>
          <a:p>
            <a:pPr>
              <a:lnSpc>
                <a:spcPct val="130000"/>
              </a:lnSpc>
            </a:pPr>
            <a:r>
              <a:rPr lang="en-US" altLang="zh-CN" sz="2800" b="1" dirty="0">
                <a:solidFill>
                  <a:srgbClr val="FF0000"/>
                </a:solidFill>
                <a:latin typeface="宋体" pitchFamily="2" charset="-122"/>
              </a:rPr>
              <a:t>2.</a:t>
            </a:r>
            <a:r>
              <a:rPr lang="zh-CN" altLang="en-US" sz="2800" b="1" dirty="0">
                <a:solidFill>
                  <a:srgbClr val="FF0000"/>
                </a:solidFill>
                <a:latin typeface="宋体" pitchFamily="2" charset="-122"/>
              </a:rPr>
              <a:t>免疫应答发生的场所</a:t>
            </a:r>
          </a:p>
        </p:txBody>
      </p:sp>
      <p:sp>
        <p:nvSpPr>
          <p:cNvPr id="54282" name="Rectangle 10"/>
          <p:cNvSpPr>
            <a:spLocks noChangeArrowheads="1"/>
          </p:cNvSpPr>
          <p:nvPr/>
        </p:nvSpPr>
        <p:spPr bwMode="auto">
          <a:xfrm>
            <a:off x="500034" y="5072074"/>
            <a:ext cx="8382000" cy="519113"/>
          </a:xfrm>
          <a:prstGeom prst="rect">
            <a:avLst/>
          </a:prstGeom>
          <a:noFill/>
          <a:ln w="9525">
            <a:noFill/>
            <a:miter lim="800000"/>
            <a:headEnd/>
            <a:tailEnd/>
          </a:ln>
          <a:effectLst/>
        </p:spPr>
        <p:txBody>
          <a:bodyPr>
            <a:spAutoFit/>
          </a:bodyPr>
          <a:lstStyle/>
          <a:p>
            <a:r>
              <a:rPr lang="en-US" altLang="zh-CN" sz="2800" b="1" dirty="0">
                <a:solidFill>
                  <a:srgbClr val="FF0000"/>
                </a:solidFill>
                <a:latin typeface="宋体" pitchFamily="2" charset="-122"/>
              </a:rPr>
              <a:t>4.</a:t>
            </a:r>
            <a:r>
              <a:rPr lang="zh-CN" altLang="en-US" sz="2800" b="1" dirty="0">
                <a:solidFill>
                  <a:srgbClr val="FF0000"/>
                </a:solidFill>
                <a:latin typeface="宋体" pitchFamily="2" charset="-122"/>
              </a:rPr>
              <a:t>过滤作用</a:t>
            </a:r>
            <a:r>
              <a:rPr lang="zh-CN" altLang="en-US" sz="2800" b="1" dirty="0">
                <a:latin typeface="宋体" pitchFamily="2" charset="-122"/>
              </a:rPr>
              <a:t>：</a:t>
            </a:r>
            <a:r>
              <a:rPr lang="zh-CN" altLang="en-US" b="1" dirty="0">
                <a:latin typeface="Verdana" pitchFamily="34" charset="0"/>
              </a:rPr>
              <a:t>清除血中异物，病毒及衰老死亡的</a:t>
            </a:r>
            <a:r>
              <a:rPr lang="en-US" altLang="zh-CN" b="1" dirty="0">
                <a:latin typeface="Verdana" pitchFamily="34" charset="0"/>
              </a:rPr>
              <a:t>RBC</a:t>
            </a:r>
            <a:r>
              <a:rPr lang="zh-CN" altLang="en-US" b="1" dirty="0">
                <a:latin typeface="Verdana" pitchFamily="34" charset="0"/>
              </a:rPr>
              <a:t>等。</a:t>
            </a:r>
          </a:p>
        </p:txBody>
      </p:sp>
      <p:sp>
        <p:nvSpPr>
          <p:cNvPr id="54283" name="Rectangle 11"/>
          <p:cNvSpPr>
            <a:spLocks noChangeArrowheads="1"/>
          </p:cNvSpPr>
          <p:nvPr/>
        </p:nvSpPr>
        <p:spPr bwMode="auto">
          <a:xfrm>
            <a:off x="533400" y="3429000"/>
            <a:ext cx="7848600" cy="1114425"/>
          </a:xfrm>
          <a:prstGeom prst="rect">
            <a:avLst/>
          </a:prstGeom>
          <a:noFill/>
          <a:ln w="9525">
            <a:noFill/>
            <a:miter lim="800000"/>
            <a:headEnd/>
            <a:tailEnd/>
          </a:ln>
          <a:effectLst/>
        </p:spPr>
        <p:txBody>
          <a:bodyPr>
            <a:spAutoFit/>
          </a:bodyPr>
          <a:lstStyle/>
          <a:p>
            <a:pPr>
              <a:lnSpc>
                <a:spcPct val="140000"/>
              </a:lnSpc>
              <a:spcBef>
                <a:spcPct val="20000"/>
              </a:spcBef>
              <a:buClr>
                <a:schemeClr val="hlink"/>
              </a:buClr>
              <a:buSzPct val="120000"/>
            </a:pPr>
            <a:r>
              <a:rPr kumimoji="0" lang="zh-CN" altLang="en-US" b="1" dirty="0">
                <a:latin typeface="Verdana" pitchFamily="34" charset="0"/>
              </a:rPr>
              <a:t>      脾脏是针对来自血液中抗原的免疫应答场所，也是体内产生抗体的主要器官。</a:t>
            </a:r>
          </a:p>
        </p:txBody>
      </p:sp>
      <p:sp>
        <p:nvSpPr>
          <p:cNvPr id="54284" name="Rectangle 12"/>
          <p:cNvSpPr>
            <a:spLocks noChangeArrowheads="1"/>
          </p:cNvSpPr>
          <p:nvPr/>
        </p:nvSpPr>
        <p:spPr bwMode="auto">
          <a:xfrm>
            <a:off x="500034" y="4357694"/>
            <a:ext cx="7620000" cy="573042"/>
          </a:xfrm>
          <a:prstGeom prst="rect">
            <a:avLst/>
          </a:prstGeom>
          <a:noFill/>
          <a:ln w="9525">
            <a:noFill/>
            <a:miter lim="800000"/>
            <a:headEnd/>
            <a:tailEnd/>
          </a:ln>
          <a:effectLst/>
        </p:spPr>
        <p:txBody>
          <a:bodyPr>
            <a:spAutoFit/>
          </a:bodyPr>
          <a:lstStyle/>
          <a:p>
            <a:pPr>
              <a:lnSpc>
                <a:spcPct val="130000"/>
              </a:lnSpc>
            </a:pPr>
            <a:r>
              <a:rPr lang="en-US" altLang="zh-CN" sz="2800" b="1" dirty="0">
                <a:solidFill>
                  <a:srgbClr val="FF0000"/>
                </a:solidFill>
                <a:latin typeface="宋体" pitchFamily="2" charset="-122"/>
              </a:rPr>
              <a:t>3.</a:t>
            </a:r>
            <a:r>
              <a:rPr lang="zh-CN" altLang="en-US" sz="2800" b="1" dirty="0">
                <a:solidFill>
                  <a:srgbClr val="FF0000"/>
                </a:solidFill>
                <a:latin typeface="宋体" pitchFamily="2" charset="-122"/>
              </a:rPr>
              <a:t>合成某些生物活性物质</a:t>
            </a:r>
            <a:r>
              <a:rPr lang="zh-CN" altLang="en-US" sz="2800" b="1" dirty="0">
                <a:latin typeface="宋体" pitchFamily="2" charset="-122"/>
              </a:rPr>
              <a:t>：</a:t>
            </a:r>
            <a:r>
              <a:rPr lang="zh-CN" altLang="en-US" b="1" dirty="0">
                <a:latin typeface="宋体" pitchFamily="2" charset="-122"/>
              </a:rPr>
              <a:t>（</a:t>
            </a:r>
            <a:r>
              <a:rPr lang="zh-CN" altLang="en-US" b="1" dirty="0">
                <a:solidFill>
                  <a:schemeClr val="tx2"/>
                </a:solidFill>
                <a:latin typeface="宋体" pitchFamily="2" charset="-122"/>
              </a:rPr>
              <a:t>如补体成分）</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4280"/>
                                        </p:tgtEl>
                                        <p:attrNameLst>
                                          <p:attrName>style.visibility</p:attrName>
                                        </p:attrNameLst>
                                      </p:cBhvr>
                                      <p:to>
                                        <p:strVal val="visible"/>
                                      </p:to>
                                    </p:set>
                                    <p:anim calcmode="lin" valueType="num">
                                      <p:cBhvr additive="base">
                                        <p:cTn id="7" dur="500" fill="hold"/>
                                        <p:tgtEl>
                                          <p:spTgt spid="54280"/>
                                        </p:tgtEl>
                                        <p:attrNameLst>
                                          <p:attrName>ppt_x</p:attrName>
                                        </p:attrNameLst>
                                      </p:cBhvr>
                                      <p:tavLst>
                                        <p:tav tm="0">
                                          <p:val>
                                            <p:strVal val="0-#ppt_w/2"/>
                                          </p:val>
                                        </p:tav>
                                        <p:tav tm="100000">
                                          <p:val>
                                            <p:strVal val="#ppt_x"/>
                                          </p:val>
                                        </p:tav>
                                      </p:tavLst>
                                    </p:anim>
                                    <p:anim calcmode="lin" valueType="num">
                                      <p:cBhvr additive="base">
                                        <p:cTn id="8" dur="500" fill="hold"/>
                                        <p:tgtEl>
                                          <p:spTgt spid="5428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4281"/>
                                        </p:tgtEl>
                                        <p:attrNameLst>
                                          <p:attrName>style.visibility</p:attrName>
                                        </p:attrNameLst>
                                      </p:cBhvr>
                                      <p:to>
                                        <p:strVal val="visible"/>
                                      </p:to>
                                    </p:set>
                                    <p:anim calcmode="lin" valueType="num">
                                      <p:cBhvr additive="base">
                                        <p:cTn id="13" dur="500" fill="hold"/>
                                        <p:tgtEl>
                                          <p:spTgt spid="54281"/>
                                        </p:tgtEl>
                                        <p:attrNameLst>
                                          <p:attrName>ppt_x</p:attrName>
                                        </p:attrNameLst>
                                      </p:cBhvr>
                                      <p:tavLst>
                                        <p:tav tm="0">
                                          <p:val>
                                            <p:strVal val="0-#ppt_w/2"/>
                                          </p:val>
                                        </p:tav>
                                        <p:tav tm="100000">
                                          <p:val>
                                            <p:strVal val="#ppt_x"/>
                                          </p:val>
                                        </p:tav>
                                      </p:tavLst>
                                    </p:anim>
                                    <p:anim calcmode="lin" valueType="num">
                                      <p:cBhvr additive="base">
                                        <p:cTn id="14" dur="500" fill="hold"/>
                                        <p:tgtEl>
                                          <p:spTgt spid="5428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54283"/>
                                        </p:tgtEl>
                                        <p:attrNameLst>
                                          <p:attrName>style.visibility</p:attrName>
                                        </p:attrNameLst>
                                      </p:cBhvr>
                                      <p:to>
                                        <p:strVal val="visible"/>
                                      </p:to>
                                    </p:set>
                                    <p:animEffect transition="in" filter="dissolve">
                                      <p:cBhvr>
                                        <p:cTn id="19" dur="500"/>
                                        <p:tgtEl>
                                          <p:spTgt spid="5428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12" fill="hold" grpId="0" nodeType="clickEffect">
                                  <p:stCondLst>
                                    <p:cond delay="0"/>
                                  </p:stCondLst>
                                  <p:childTnLst>
                                    <p:set>
                                      <p:cBhvr>
                                        <p:cTn id="23" dur="1" fill="hold">
                                          <p:stCondLst>
                                            <p:cond delay="0"/>
                                          </p:stCondLst>
                                        </p:cTn>
                                        <p:tgtEl>
                                          <p:spTgt spid="54284"/>
                                        </p:tgtEl>
                                        <p:attrNameLst>
                                          <p:attrName>style.visibility</p:attrName>
                                        </p:attrNameLst>
                                      </p:cBhvr>
                                      <p:to>
                                        <p:strVal val="visible"/>
                                      </p:to>
                                    </p:set>
                                    <p:anim calcmode="lin" valueType="num">
                                      <p:cBhvr additive="base">
                                        <p:cTn id="24" dur="500" fill="hold"/>
                                        <p:tgtEl>
                                          <p:spTgt spid="54284"/>
                                        </p:tgtEl>
                                        <p:attrNameLst>
                                          <p:attrName>ppt_x</p:attrName>
                                        </p:attrNameLst>
                                      </p:cBhvr>
                                      <p:tavLst>
                                        <p:tav tm="0">
                                          <p:val>
                                            <p:strVal val="0-#ppt_w/2"/>
                                          </p:val>
                                        </p:tav>
                                        <p:tav tm="100000">
                                          <p:val>
                                            <p:strVal val="#ppt_x"/>
                                          </p:val>
                                        </p:tav>
                                      </p:tavLst>
                                    </p:anim>
                                    <p:anim calcmode="lin" valueType="num">
                                      <p:cBhvr additive="base">
                                        <p:cTn id="25" dur="500" fill="hold"/>
                                        <p:tgtEl>
                                          <p:spTgt spid="5428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54282"/>
                                        </p:tgtEl>
                                        <p:attrNameLst>
                                          <p:attrName>style.visibility</p:attrName>
                                        </p:attrNameLst>
                                      </p:cBhvr>
                                      <p:to>
                                        <p:strVal val="visible"/>
                                      </p:to>
                                    </p:set>
                                    <p:anim calcmode="lin" valueType="num">
                                      <p:cBhvr additive="base">
                                        <p:cTn id="30" dur="500" fill="hold"/>
                                        <p:tgtEl>
                                          <p:spTgt spid="54282"/>
                                        </p:tgtEl>
                                        <p:attrNameLst>
                                          <p:attrName>ppt_x</p:attrName>
                                        </p:attrNameLst>
                                      </p:cBhvr>
                                      <p:tavLst>
                                        <p:tav tm="0">
                                          <p:val>
                                            <p:strVal val="0-#ppt_w/2"/>
                                          </p:val>
                                        </p:tav>
                                        <p:tav tm="100000">
                                          <p:val>
                                            <p:strVal val="#ppt_x"/>
                                          </p:val>
                                        </p:tav>
                                      </p:tavLst>
                                    </p:anim>
                                    <p:anim calcmode="lin" valueType="num">
                                      <p:cBhvr additive="base">
                                        <p:cTn id="31" dur="500" fill="hold"/>
                                        <p:tgtEl>
                                          <p:spTgt spid="5428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80" grpId="0"/>
      <p:bldP spid="54281" grpId="0"/>
      <p:bldP spid="54282" grpId="0"/>
      <p:bldP spid="54283" grpId="0"/>
      <p:bldP spid="5428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2" name="Rectangle 4"/>
          <p:cNvSpPr>
            <a:spLocks noChangeArrowheads="1"/>
          </p:cNvSpPr>
          <p:nvPr/>
        </p:nvSpPr>
        <p:spPr bwMode="auto">
          <a:xfrm>
            <a:off x="611188" y="620713"/>
            <a:ext cx="8353425" cy="1190625"/>
          </a:xfrm>
          <a:prstGeom prst="rect">
            <a:avLst/>
          </a:prstGeom>
          <a:noFill/>
          <a:ln w="9525">
            <a:noFill/>
            <a:miter lim="800000"/>
            <a:headEnd/>
            <a:tailEnd/>
          </a:ln>
          <a:effectLst/>
        </p:spPr>
        <p:txBody>
          <a:bodyPr>
            <a:spAutoFit/>
          </a:bodyPr>
          <a:lstStyle/>
          <a:p>
            <a:r>
              <a:rPr lang="en-US" altLang="zh-CN" sz="3600" b="1" dirty="0" smtClean="0">
                <a:latin typeface="宋体" pitchFamily="2" charset="-122"/>
              </a:rPr>
              <a:t>3.</a:t>
            </a:r>
            <a:r>
              <a:rPr lang="zh-CN" altLang="en-US" sz="3600" b="1" dirty="0" smtClean="0">
                <a:solidFill>
                  <a:srgbClr val="FF0000"/>
                </a:solidFill>
                <a:latin typeface="宋体" pitchFamily="2" charset="-122"/>
              </a:rPr>
              <a:t>黏膜</a:t>
            </a:r>
            <a:r>
              <a:rPr lang="zh-CN" altLang="en-US" sz="3600" b="1" dirty="0">
                <a:solidFill>
                  <a:srgbClr val="FF0000"/>
                </a:solidFill>
                <a:latin typeface="宋体" pitchFamily="2" charset="-122"/>
              </a:rPr>
              <a:t>相关淋巴组织</a:t>
            </a:r>
          </a:p>
          <a:p>
            <a:r>
              <a:rPr lang="zh-CN" altLang="en-US" sz="2800" b="1" dirty="0">
                <a:latin typeface="宋体" pitchFamily="2" charset="-122"/>
              </a:rPr>
              <a:t>（ </a:t>
            </a:r>
            <a:r>
              <a:rPr lang="en-US" altLang="zh-CN" sz="2800" b="1" dirty="0">
                <a:latin typeface="宋体" pitchFamily="2" charset="-122"/>
              </a:rPr>
              <a:t>mucosa-associated lymphoid tissue , MALT</a:t>
            </a:r>
            <a:r>
              <a:rPr lang="en-US" altLang="zh-CN" sz="2800" dirty="0">
                <a:latin typeface="宋体" pitchFamily="2" charset="-122"/>
              </a:rPr>
              <a:t> </a:t>
            </a:r>
            <a:r>
              <a:rPr lang="zh-CN" altLang="en-US" sz="2800" b="1" dirty="0">
                <a:latin typeface="宋体" pitchFamily="2" charset="-122"/>
              </a:rPr>
              <a:t>）</a:t>
            </a:r>
            <a:r>
              <a:rPr lang="zh-CN" altLang="en-US" sz="3600" b="1" dirty="0">
                <a:latin typeface="宋体" pitchFamily="2" charset="-122"/>
              </a:rPr>
              <a:t> </a:t>
            </a:r>
          </a:p>
        </p:txBody>
      </p:sp>
      <p:sp>
        <p:nvSpPr>
          <p:cNvPr id="140293" name="Rectangle 5"/>
          <p:cNvSpPr>
            <a:spLocks noChangeArrowheads="1"/>
          </p:cNvSpPr>
          <p:nvPr/>
        </p:nvSpPr>
        <p:spPr bwMode="auto">
          <a:xfrm>
            <a:off x="785786" y="2214554"/>
            <a:ext cx="7675562" cy="1815882"/>
          </a:xfrm>
          <a:prstGeom prst="rect">
            <a:avLst/>
          </a:prstGeom>
          <a:noFill/>
          <a:ln w="9525">
            <a:noFill/>
            <a:miter lim="800000"/>
            <a:headEnd/>
            <a:tailEnd/>
          </a:ln>
          <a:effectLst/>
        </p:spPr>
        <p:txBody>
          <a:bodyPr wrap="square" anchor="ctr">
            <a:spAutoFit/>
          </a:bodyPr>
          <a:lstStyle/>
          <a:p>
            <a:r>
              <a:rPr lang="en-US" altLang="zh-CN" sz="2800" b="1" dirty="0">
                <a:solidFill>
                  <a:srgbClr val="FFFF00"/>
                </a:solidFill>
                <a:latin typeface="楷体_GB2312" pitchFamily="49" charset="-122"/>
                <a:ea typeface="楷体_GB2312" pitchFamily="49" charset="-122"/>
              </a:rPr>
              <a:t>    </a:t>
            </a:r>
            <a:r>
              <a:rPr lang="zh-CN" altLang="en-US" sz="2800" b="1" dirty="0">
                <a:latin typeface="楷体_GB2312" pitchFamily="49" charset="-122"/>
                <a:ea typeface="楷体_GB2312" pitchFamily="49" charset="-122"/>
              </a:rPr>
              <a:t>又称黏膜</a:t>
            </a:r>
            <a:r>
              <a:rPr lang="zh-CN" altLang="en-US" sz="2800" b="1" dirty="0" smtClean="0">
                <a:latin typeface="楷体_GB2312" pitchFamily="49" charset="-122"/>
                <a:ea typeface="楷体_GB2312" pitchFamily="49" charset="-122"/>
              </a:rPr>
              <a:t>免疫系统。</a:t>
            </a:r>
            <a:endParaRPr lang="zh-CN" altLang="en-US" sz="2800" b="1" dirty="0">
              <a:latin typeface="楷体_GB2312" pitchFamily="49" charset="-122"/>
              <a:ea typeface="楷体_GB2312" pitchFamily="49" charset="-122"/>
            </a:endParaRPr>
          </a:p>
          <a:p>
            <a:r>
              <a:rPr lang="zh-CN" altLang="en-US" sz="2800" b="1" dirty="0">
                <a:latin typeface="楷体_GB2312" pitchFamily="49" charset="-122"/>
                <a:ea typeface="楷体_GB2312" pitchFamily="49" charset="-122"/>
              </a:rPr>
              <a:t>    是人体重要的防御屏障。机体近</a:t>
            </a:r>
            <a:r>
              <a:rPr lang="en-US" altLang="zh-CN" sz="2800" b="1" dirty="0">
                <a:latin typeface="楷体_GB2312" pitchFamily="49" charset="-122"/>
                <a:ea typeface="楷体_GB2312" pitchFamily="49" charset="-122"/>
              </a:rPr>
              <a:t>50%</a:t>
            </a:r>
            <a:r>
              <a:rPr lang="zh-CN" altLang="en-US" sz="2800" b="1" dirty="0">
                <a:latin typeface="楷体_GB2312" pitchFamily="49" charset="-122"/>
                <a:ea typeface="楷体_GB2312" pitchFamily="49" charset="-122"/>
              </a:rPr>
              <a:t>的淋巴组织分布于黏膜系统，因此，又是发生局部特异性免疫应答的主要部位。</a:t>
            </a:r>
          </a:p>
        </p:txBody>
      </p:sp>
      <p:sp>
        <p:nvSpPr>
          <p:cNvPr id="140295" name="Rectangle 7"/>
          <p:cNvSpPr>
            <a:spLocks noChangeArrowheads="1"/>
          </p:cNvSpPr>
          <p:nvPr/>
        </p:nvSpPr>
        <p:spPr bwMode="auto">
          <a:xfrm>
            <a:off x="714348" y="4286256"/>
            <a:ext cx="7991475" cy="923330"/>
          </a:xfrm>
          <a:prstGeom prst="rect">
            <a:avLst/>
          </a:prstGeom>
          <a:noFill/>
          <a:ln w="9525">
            <a:noFill/>
            <a:miter lim="800000"/>
            <a:headEnd/>
            <a:tailEnd/>
          </a:ln>
          <a:effectLst/>
        </p:spPr>
        <p:txBody>
          <a:bodyPr>
            <a:spAutoFit/>
          </a:bodyPr>
          <a:lstStyle/>
          <a:p>
            <a:pPr>
              <a:spcBef>
                <a:spcPct val="20000"/>
              </a:spcBef>
              <a:buSzPct val="85000"/>
            </a:pPr>
            <a:r>
              <a:rPr lang="zh-CN" altLang="en-US" b="1" dirty="0" smtClean="0">
                <a:latin typeface="宋体" pitchFamily="2" charset="-122"/>
              </a:rPr>
              <a:t>    </a:t>
            </a:r>
            <a:r>
              <a:rPr lang="zh-CN" altLang="en-US" b="1" dirty="0" smtClean="0">
                <a:solidFill>
                  <a:srgbClr val="C00000"/>
                </a:solidFill>
                <a:latin typeface="宋体" pitchFamily="2" charset="-122"/>
              </a:rPr>
              <a:t>主要</a:t>
            </a:r>
            <a:r>
              <a:rPr lang="zh-CN" altLang="en-US" b="1" dirty="0">
                <a:solidFill>
                  <a:srgbClr val="C00000"/>
                </a:solidFill>
                <a:latin typeface="宋体" pitchFamily="2" charset="-122"/>
              </a:rPr>
              <a:t>指呼吸道、肠道及泌尿生殖道黏膜固有层和上皮细胞下散在的</a:t>
            </a:r>
            <a:r>
              <a:rPr lang="zh-CN" altLang="en-US" b="1" dirty="0">
                <a:solidFill>
                  <a:srgbClr val="C00000"/>
                </a:solidFill>
                <a:latin typeface="楷体_GB2312" pitchFamily="49" charset="-122"/>
                <a:ea typeface="楷体_GB2312" pitchFamily="49" charset="-122"/>
              </a:rPr>
              <a:t>无被膜</a:t>
            </a:r>
            <a:r>
              <a:rPr lang="zh-CN" altLang="en-US" b="1" dirty="0">
                <a:solidFill>
                  <a:srgbClr val="C00000"/>
                </a:solidFill>
                <a:latin typeface="宋体" pitchFamily="2" charset="-122"/>
              </a:rPr>
              <a:t>淋巴组织，以及某些带有生发中心的器官化的淋巴组织，如扁桃体、小肠的派氏集合淋巴结（</a:t>
            </a:r>
            <a:r>
              <a:rPr lang="en-US" altLang="zh-CN" b="1" dirty="0" err="1">
                <a:solidFill>
                  <a:srgbClr val="C00000"/>
                </a:solidFill>
                <a:latin typeface="宋体" pitchFamily="2" charset="-122"/>
              </a:rPr>
              <a:t>Peyer's</a:t>
            </a:r>
            <a:r>
              <a:rPr lang="en-US" altLang="zh-CN" b="1" dirty="0">
                <a:solidFill>
                  <a:srgbClr val="C00000"/>
                </a:solidFill>
                <a:latin typeface="宋体" pitchFamily="2" charset="-122"/>
              </a:rPr>
              <a:t> </a:t>
            </a:r>
            <a:r>
              <a:rPr lang="en-US" altLang="zh-CN" b="1" dirty="0" err="1">
                <a:solidFill>
                  <a:srgbClr val="C00000"/>
                </a:solidFill>
                <a:latin typeface="宋体" pitchFamily="2" charset="-122"/>
              </a:rPr>
              <a:t>patche</a:t>
            </a:r>
            <a:r>
              <a:rPr lang="zh-CN" altLang="en-US" b="1" dirty="0">
                <a:solidFill>
                  <a:srgbClr val="C00000"/>
                </a:solidFill>
                <a:latin typeface="宋体" pitchFamily="2" charset="-122"/>
              </a:rPr>
              <a:t>）、阑尾等。</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6" name="Rectangle 4"/>
          <p:cNvSpPr>
            <a:spLocks noChangeArrowheads="1"/>
          </p:cNvSpPr>
          <p:nvPr/>
        </p:nvSpPr>
        <p:spPr bwMode="auto">
          <a:xfrm>
            <a:off x="539750" y="549275"/>
            <a:ext cx="8064500" cy="5616575"/>
          </a:xfrm>
          <a:prstGeom prst="rect">
            <a:avLst/>
          </a:prstGeom>
          <a:noFill/>
          <a:ln w="9525">
            <a:noFill/>
            <a:miter lim="800000"/>
            <a:headEnd/>
            <a:tailEnd/>
          </a:ln>
          <a:effectLst/>
        </p:spPr>
        <p:txBody>
          <a:bodyPr/>
          <a:lstStyle/>
          <a:p>
            <a:pPr marL="342900" indent="-342900" algn="just">
              <a:lnSpc>
                <a:spcPct val="90000"/>
              </a:lnSpc>
              <a:spcBef>
                <a:spcPct val="20000"/>
              </a:spcBef>
              <a:buSzPct val="85000"/>
            </a:pPr>
            <a:endParaRPr lang="en-US" altLang="zh-CN" sz="2000" b="1" dirty="0"/>
          </a:p>
          <a:p>
            <a:pPr marL="342900" indent="-342900" algn="just">
              <a:lnSpc>
                <a:spcPct val="90000"/>
              </a:lnSpc>
              <a:spcBef>
                <a:spcPct val="20000"/>
              </a:spcBef>
              <a:buSzPct val="85000"/>
            </a:pPr>
            <a:r>
              <a:rPr lang="zh-CN" altLang="en-US" sz="3200" b="1" dirty="0" smtClean="0">
                <a:latin typeface="宋体" pitchFamily="2" charset="-122"/>
              </a:rPr>
              <a:t>粘膜</a:t>
            </a:r>
            <a:r>
              <a:rPr lang="zh-CN" altLang="en-US" sz="3200" b="1" dirty="0">
                <a:latin typeface="宋体" pitchFamily="2" charset="-122"/>
              </a:rPr>
              <a:t>相关淋巴组织 </a:t>
            </a:r>
            <a:r>
              <a:rPr lang="zh-CN" altLang="en-US" sz="3200" b="1" dirty="0" smtClean="0">
                <a:latin typeface="宋体" pitchFamily="2" charset="-122"/>
              </a:rPr>
              <a:t>的</a:t>
            </a:r>
            <a:r>
              <a:rPr lang="zh-CN" altLang="en-US" sz="3200" b="1" dirty="0">
                <a:latin typeface="宋体" pitchFamily="2" charset="-122"/>
              </a:rPr>
              <a:t>组成</a:t>
            </a:r>
          </a:p>
          <a:p>
            <a:pPr marL="342900" indent="-342900" algn="just">
              <a:lnSpc>
                <a:spcPct val="90000"/>
              </a:lnSpc>
              <a:spcBef>
                <a:spcPct val="20000"/>
              </a:spcBef>
              <a:buSzPct val="85000"/>
            </a:pPr>
            <a:endParaRPr lang="zh-CN" altLang="en-US" sz="2800" b="1" dirty="0"/>
          </a:p>
          <a:p>
            <a:pPr marL="342900" indent="-342900" algn="just">
              <a:lnSpc>
                <a:spcPct val="90000"/>
              </a:lnSpc>
              <a:spcBef>
                <a:spcPct val="20000"/>
              </a:spcBef>
              <a:buSzPct val="85000"/>
            </a:pPr>
            <a:r>
              <a:rPr lang="zh-CN" altLang="en-US" sz="2800" b="1" dirty="0">
                <a:solidFill>
                  <a:srgbClr val="FF0000"/>
                </a:solidFill>
                <a:latin typeface="楷体_GB2312" pitchFamily="49" charset="-122"/>
                <a:ea typeface="楷体_GB2312" pitchFamily="49" charset="-122"/>
              </a:rPr>
              <a:t>    </a:t>
            </a:r>
            <a:r>
              <a:rPr lang="en-US" altLang="zh-CN" sz="2800" b="1" dirty="0">
                <a:solidFill>
                  <a:srgbClr val="FF0000"/>
                </a:solidFill>
                <a:latin typeface="楷体_GB2312" pitchFamily="49" charset="-122"/>
                <a:ea typeface="楷体_GB2312" pitchFamily="49" charset="-122"/>
              </a:rPr>
              <a:t>1.</a:t>
            </a:r>
            <a:r>
              <a:rPr lang="zh-CN" altLang="en-US" sz="2800" b="1" dirty="0">
                <a:solidFill>
                  <a:srgbClr val="FF0000"/>
                </a:solidFill>
                <a:latin typeface="楷体_GB2312" pitchFamily="49" charset="-122"/>
                <a:ea typeface="楷体_GB2312" pitchFamily="49" charset="-122"/>
              </a:rPr>
              <a:t>肠相关淋巴组织</a:t>
            </a:r>
            <a:r>
              <a:rPr lang="en-US" altLang="zh-CN" sz="2800" b="1" dirty="0">
                <a:solidFill>
                  <a:srgbClr val="FFFF00"/>
                </a:solidFill>
                <a:latin typeface="楷体_GB2312" pitchFamily="49" charset="-122"/>
                <a:ea typeface="楷体_GB2312" pitchFamily="49" charset="-122"/>
              </a:rPr>
              <a:t>:</a:t>
            </a:r>
            <a:r>
              <a:rPr lang="zh-CN" altLang="en-US" sz="2800" b="1" dirty="0">
                <a:latin typeface="楷体_GB2312" pitchFamily="49" charset="-122"/>
                <a:ea typeface="楷体_GB2312" pitchFamily="49" charset="-122"/>
              </a:rPr>
              <a:t>其主要作用是抵御侵入肠道的病原微生物感染。</a:t>
            </a:r>
          </a:p>
          <a:p>
            <a:pPr marL="342900" indent="-342900" algn="just">
              <a:lnSpc>
                <a:spcPct val="90000"/>
              </a:lnSpc>
              <a:spcBef>
                <a:spcPct val="20000"/>
              </a:spcBef>
              <a:buSzPct val="85000"/>
            </a:pPr>
            <a:r>
              <a:rPr lang="zh-CN" altLang="en-US" sz="2800" b="1" dirty="0">
                <a:solidFill>
                  <a:srgbClr val="FFFF00"/>
                </a:solidFill>
                <a:latin typeface="楷体_GB2312" pitchFamily="49" charset="-122"/>
                <a:ea typeface="楷体_GB2312" pitchFamily="49" charset="-122"/>
              </a:rPr>
              <a:t> </a:t>
            </a:r>
          </a:p>
          <a:p>
            <a:pPr marL="342900" indent="-342900" algn="just">
              <a:lnSpc>
                <a:spcPct val="90000"/>
              </a:lnSpc>
              <a:spcBef>
                <a:spcPct val="20000"/>
              </a:spcBef>
              <a:buSzPct val="85000"/>
            </a:pPr>
            <a:r>
              <a:rPr lang="zh-CN" altLang="en-US" sz="2800" b="1" dirty="0">
                <a:solidFill>
                  <a:srgbClr val="FF0000"/>
                </a:solidFill>
                <a:latin typeface="楷体_GB2312" pitchFamily="49" charset="-122"/>
                <a:ea typeface="楷体_GB2312" pitchFamily="49" charset="-122"/>
              </a:rPr>
              <a:t>    </a:t>
            </a:r>
            <a:r>
              <a:rPr lang="en-US" altLang="zh-CN" sz="2800" b="1" dirty="0">
                <a:solidFill>
                  <a:srgbClr val="FF0000"/>
                </a:solidFill>
                <a:latin typeface="楷体_GB2312" pitchFamily="49" charset="-122"/>
                <a:ea typeface="楷体_GB2312" pitchFamily="49" charset="-122"/>
              </a:rPr>
              <a:t>2.</a:t>
            </a:r>
            <a:r>
              <a:rPr lang="zh-CN" altLang="en-US" sz="2800" b="1" dirty="0">
                <a:solidFill>
                  <a:srgbClr val="FF0000"/>
                </a:solidFill>
                <a:latin typeface="楷体_GB2312" pitchFamily="49" charset="-122"/>
                <a:ea typeface="楷体_GB2312" pitchFamily="49" charset="-122"/>
              </a:rPr>
              <a:t>鼻相关淋巴组织</a:t>
            </a:r>
            <a:r>
              <a:rPr lang="en-US" altLang="zh-CN" sz="2800" b="1" dirty="0">
                <a:latin typeface="楷体_GB2312" pitchFamily="49" charset="-122"/>
                <a:ea typeface="楷体_GB2312" pitchFamily="49" charset="-122"/>
              </a:rPr>
              <a:t>:</a:t>
            </a:r>
            <a:r>
              <a:rPr lang="zh-CN" altLang="en-US" sz="2800" b="1" dirty="0">
                <a:latin typeface="楷体_GB2312" pitchFamily="49" charset="-122"/>
                <a:ea typeface="楷体_GB2312" pitchFamily="49" charset="-122"/>
              </a:rPr>
              <a:t>其主要作用是抵御经空气传播的微生物感染。 </a:t>
            </a:r>
          </a:p>
          <a:p>
            <a:pPr marL="342900" indent="-342900" algn="just">
              <a:lnSpc>
                <a:spcPct val="90000"/>
              </a:lnSpc>
              <a:spcBef>
                <a:spcPct val="20000"/>
              </a:spcBef>
              <a:buSzPct val="85000"/>
            </a:pPr>
            <a:endParaRPr lang="zh-CN" altLang="en-US" sz="2800" b="1" dirty="0">
              <a:solidFill>
                <a:srgbClr val="FFFF00"/>
              </a:solidFill>
              <a:latin typeface="楷体_GB2312" pitchFamily="49" charset="-122"/>
              <a:ea typeface="楷体_GB2312" pitchFamily="49" charset="-122"/>
            </a:endParaRPr>
          </a:p>
          <a:p>
            <a:pPr marL="342900" indent="-342900" algn="just">
              <a:lnSpc>
                <a:spcPct val="90000"/>
              </a:lnSpc>
              <a:spcBef>
                <a:spcPct val="20000"/>
              </a:spcBef>
              <a:buSzPct val="85000"/>
            </a:pPr>
            <a:r>
              <a:rPr lang="zh-CN" altLang="en-US" sz="2800" b="1" dirty="0">
                <a:solidFill>
                  <a:srgbClr val="FFFF00"/>
                </a:solidFill>
                <a:latin typeface="楷体_GB2312" pitchFamily="49" charset="-122"/>
                <a:ea typeface="楷体_GB2312" pitchFamily="49" charset="-122"/>
              </a:rPr>
              <a:t>    </a:t>
            </a:r>
            <a:r>
              <a:rPr lang="en-US" altLang="zh-CN" sz="2800" b="1" dirty="0">
                <a:solidFill>
                  <a:srgbClr val="FF0000"/>
                </a:solidFill>
                <a:latin typeface="楷体_GB2312" pitchFamily="49" charset="-122"/>
                <a:ea typeface="楷体_GB2312" pitchFamily="49" charset="-122"/>
              </a:rPr>
              <a:t>3.</a:t>
            </a:r>
            <a:r>
              <a:rPr lang="zh-CN" altLang="en-US" sz="2800" b="1" dirty="0">
                <a:solidFill>
                  <a:srgbClr val="FF0000"/>
                </a:solidFill>
                <a:latin typeface="楷体_GB2312" pitchFamily="49" charset="-122"/>
                <a:ea typeface="楷体_GB2312" pitchFamily="49" charset="-122"/>
              </a:rPr>
              <a:t>支气管相关淋巴组织</a:t>
            </a:r>
            <a:r>
              <a:rPr lang="en-US" altLang="zh-CN" sz="2800" b="1" dirty="0">
                <a:latin typeface="楷体_GB2312" pitchFamily="49" charset="-122"/>
                <a:ea typeface="楷体_GB2312" pitchFamily="49" charset="-122"/>
              </a:rPr>
              <a:t>:</a:t>
            </a:r>
            <a:r>
              <a:rPr lang="zh-CN" altLang="en-US" sz="2800" b="1" dirty="0">
                <a:latin typeface="楷体_GB2312" pitchFamily="49" charset="-122"/>
                <a:ea typeface="楷体_GB2312" pitchFamily="49" charset="-122"/>
              </a:rPr>
              <a:t>主要分布于各肺叶的支气管上皮下，滤泡中淋巴细胞受抗原刺激下生成生发中心，其中主要是</a:t>
            </a:r>
            <a:r>
              <a:rPr lang="en-US" altLang="zh-CN" sz="2800" b="1" dirty="0">
                <a:latin typeface="楷体_GB2312" pitchFamily="49" charset="-122"/>
                <a:ea typeface="楷体_GB2312" pitchFamily="49" charset="-122"/>
              </a:rPr>
              <a:t>B</a:t>
            </a:r>
            <a:r>
              <a:rPr lang="zh-CN" altLang="en-US" sz="2800" b="1" dirty="0">
                <a:latin typeface="楷体_GB2312" pitchFamily="49" charset="-122"/>
                <a:ea typeface="楷体_GB2312" pitchFamily="49" charset="-122"/>
              </a:rPr>
              <a:t>细胞。</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p:txBody>
          <a:bodyPr>
            <a:normAutofit/>
          </a:bodyPr>
          <a:lstStyle/>
          <a:p>
            <a:pPr>
              <a:buNone/>
            </a:pPr>
            <a:r>
              <a:rPr lang="zh-CN" altLang="en-US" dirty="0" smtClean="0"/>
              <a:t>二、免疫细胞</a:t>
            </a:r>
            <a:endParaRPr lang="en-US" altLang="zh-CN" dirty="0" smtClean="0"/>
          </a:p>
          <a:p>
            <a:pPr>
              <a:buNone/>
            </a:pPr>
            <a:r>
              <a:rPr lang="en-US" altLang="zh-CN" dirty="0" smtClean="0"/>
              <a:t>            </a:t>
            </a:r>
            <a:r>
              <a:rPr lang="zh-CN" altLang="en-US" sz="2800" dirty="0" smtClean="0"/>
              <a:t>免疫细胞是指所有直接或间接参与免疫应答的细胞，主要包括</a:t>
            </a:r>
            <a:r>
              <a:rPr lang="zh-CN" altLang="en-US" sz="2800" dirty="0" smtClean="0">
                <a:solidFill>
                  <a:srgbClr val="FF0000"/>
                </a:solidFill>
              </a:rPr>
              <a:t>造血干细胞、淋巴细胞、单核</a:t>
            </a:r>
            <a:r>
              <a:rPr lang="en-US" altLang="zh-CN" sz="2800" dirty="0" smtClean="0">
                <a:solidFill>
                  <a:srgbClr val="FF0000"/>
                </a:solidFill>
              </a:rPr>
              <a:t>-</a:t>
            </a:r>
            <a:r>
              <a:rPr lang="zh-CN" altLang="en-US" sz="2800" dirty="0" smtClean="0">
                <a:solidFill>
                  <a:srgbClr val="FF0000"/>
                </a:solidFill>
              </a:rPr>
              <a:t>吞噬细胞、树突状细胞、粒细胞、肥大细胞和红细胞</a:t>
            </a:r>
            <a:r>
              <a:rPr lang="zh-CN" altLang="en-US" sz="2800" dirty="0" smtClean="0"/>
              <a:t>等。</a:t>
            </a:r>
            <a:endParaRPr lang="en-US" altLang="zh-CN" sz="2800" dirty="0" smtClean="0"/>
          </a:p>
          <a:p>
            <a:pPr>
              <a:buNone/>
            </a:pPr>
            <a:r>
              <a:rPr lang="en-US" altLang="zh-CN" sz="2800" dirty="0" smtClean="0"/>
              <a:t>            </a:t>
            </a:r>
            <a:r>
              <a:rPr lang="zh-CN" altLang="en-US" sz="2800" dirty="0" smtClean="0"/>
              <a:t>其中的</a:t>
            </a:r>
            <a:r>
              <a:rPr lang="en-US" altLang="zh-CN" sz="2800" dirty="0" smtClean="0">
                <a:solidFill>
                  <a:srgbClr val="FF0000"/>
                </a:solidFill>
              </a:rPr>
              <a:t>T</a:t>
            </a:r>
            <a:r>
              <a:rPr lang="zh-CN" altLang="en-US" sz="2800" dirty="0" smtClean="0">
                <a:solidFill>
                  <a:srgbClr val="FF0000"/>
                </a:solidFill>
              </a:rPr>
              <a:t>淋巴细胞</a:t>
            </a:r>
            <a:r>
              <a:rPr lang="zh-CN" altLang="en-US" sz="2800" dirty="0" smtClean="0"/>
              <a:t>和</a:t>
            </a:r>
            <a:r>
              <a:rPr lang="en-US" altLang="zh-CN" sz="2800" dirty="0" smtClean="0">
                <a:solidFill>
                  <a:srgbClr val="FF0000"/>
                </a:solidFill>
              </a:rPr>
              <a:t>B</a:t>
            </a:r>
            <a:r>
              <a:rPr lang="zh-CN" altLang="en-US" sz="2800" dirty="0" smtClean="0">
                <a:solidFill>
                  <a:srgbClr val="FF0000"/>
                </a:solidFill>
              </a:rPr>
              <a:t>淋巴细胞</a:t>
            </a:r>
            <a:r>
              <a:rPr lang="zh-CN" altLang="en-US" sz="2800" dirty="0" smtClean="0"/>
              <a:t>受到抗原刺激后能活化、增殖、分化，发挥特异性免疫应答作用，故将</a:t>
            </a:r>
            <a:r>
              <a:rPr lang="en-US" altLang="zh-CN" sz="2800" dirty="0" smtClean="0"/>
              <a:t>T</a:t>
            </a:r>
            <a:r>
              <a:rPr lang="zh-CN" altLang="en-US" sz="2800" dirty="0" smtClean="0"/>
              <a:t>细胞和</a:t>
            </a:r>
            <a:r>
              <a:rPr lang="en-US" altLang="zh-CN" sz="2800" dirty="0" smtClean="0"/>
              <a:t>B</a:t>
            </a:r>
            <a:r>
              <a:rPr lang="zh-CN" altLang="en-US" sz="2800" dirty="0" smtClean="0"/>
              <a:t>细胞称为</a:t>
            </a:r>
            <a:r>
              <a:rPr lang="zh-CN" altLang="en-US" sz="2800" dirty="0" smtClean="0">
                <a:solidFill>
                  <a:srgbClr val="FF0000"/>
                </a:solidFill>
              </a:rPr>
              <a:t>免疫活性细胞</a:t>
            </a:r>
            <a:r>
              <a:rPr lang="zh-CN" altLang="en-US" sz="2800" dirty="0" smtClean="0"/>
              <a:t>。</a:t>
            </a:r>
            <a:endParaRPr lang="zh-CN" altLang="en-US" sz="28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lnSpcReduction="10000"/>
          </a:bodyPr>
          <a:lstStyle/>
          <a:p>
            <a:pPr>
              <a:buNone/>
            </a:pPr>
            <a:r>
              <a:rPr lang="zh-CN" altLang="en-US" dirty="0" smtClean="0"/>
              <a:t>相关概念：</a:t>
            </a:r>
            <a:endParaRPr lang="en-US" altLang="zh-CN" dirty="0" smtClean="0"/>
          </a:p>
          <a:p>
            <a:pPr>
              <a:buNone/>
            </a:pPr>
            <a:r>
              <a:rPr lang="en-US" altLang="zh-CN" dirty="0" smtClean="0"/>
              <a:t>1.</a:t>
            </a:r>
            <a:r>
              <a:rPr lang="en-US" altLang="zh-CN" dirty="0" smtClean="0">
                <a:solidFill>
                  <a:srgbClr val="FF0000"/>
                </a:solidFill>
              </a:rPr>
              <a:t>T</a:t>
            </a:r>
            <a:r>
              <a:rPr lang="zh-CN" altLang="en-US" dirty="0" smtClean="0">
                <a:solidFill>
                  <a:srgbClr val="FF0000"/>
                </a:solidFill>
              </a:rPr>
              <a:t>淋巴细胞</a:t>
            </a:r>
            <a:endParaRPr lang="en-US" altLang="zh-CN" dirty="0" smtClean="0">
              <a:solidFill>
                <a:srgbClr val="FF0000"/>
              </a:solidFill>
            </a:endParaRPr>
          </a:p>
          <a:p>
            <a:pPr>
              <a:buNone/>
            </a:pPr>
            <a:r>
              <a:rPr lang="en-US" altLang="zh-CN" dirty="0" smtClean="0"/>
              <a:t>       </a:t>
            </a:r>
            <a:r>
              <a:rPr lang="zh-CN" altLang="en-US" sz="2800" dirty="0" smtClean="0"/>
              <a:t>  由造血干细胞分化成的</a:t>
            </a:r>
            <a:r>
              <a:rPr lang="zh-CN" altLang="en-US" sz="2800" dirty="0" smtClean="0">
                <a:solidFill>
                  <a:srgbClr val="FF0000"/>
                </a:solidFill>
              </a:rPr>
              <a:t>祖</a:t>
            </a:r>
            <a:r>
              <a:rPr lang="en-US" altLang="zh-CN" sz="2800" dirty="0" smtClean="0">
                <a:solidFill>
                  <a:srgbClr val="FF0000"/>
                </a:solidFill>
              </a:rPr>
              <a:t>-T</a:t>
            </a:r>
            <a:r>
              <a:rPr lang="zh-CN" altLang="en-US" sz="2800" dirty="0" smtClean="0">
                <a:solidFill>
                  <a:srgbClr val="FF0000"/>
                </a:solidFill>
              </a:rPr>
              <a:t>细胞</a:t>
            </a:r>
            <a:r>
              <a:rPr lang="zh-CN" altLang="en-US" sz="2800" dirty="0" smtClean="0"/>
              <a:t>进入胸腺，在</a:t>
            </a:r>
            <a:r>
              <a:rPr lang="zh-CN" altLang="en-US" sz="2800" dirty="0" smtClean="0">
                <a:solidFill>
                  <a:srgbClr val="FF0000"/>
                </a:solidFill>
              </a:rPr>
              <a:t>胸腺微环境</a:t>
            </a:r>
            <a:r>
              <a:rPr lang="zh-CN" altLang="en-US" sz="2800" dirty="0" smtClean="0"/>
              <a:t>作用下发育成熟，称为胸腺依赖性淋巴细胞，简称</a:t>
            </a:r>
            <a:r>
              <a:rPr lang="en-US" altLang="zh-CN" sz="2800" dirty="0" smtClean="0"/>
              <a:t>T</a:t>
            </a:r>
            <a:r>
              <a:rPr lang="zh-CN" altLang="en-US" sz="2800" dirty="0" smtClean="0"/>
              <a:t>细胞。</a:t>
            </a:r>
            <a:endParaRPr lang="en-US" altLang="zh-CN" sz="2800" dirty="0" smtClean="0"/>
          </a:p>
          <a:p>
            <a:pPr>
              <a:buNone/>
            </a:pPr>
            <a:r>
              <a:rPr lang="en-US" altLang="zh-CN" dirty="0" smtClean="0"/>
              <a:t>2.</a:t>
            </a:r>
            <a:r>
              <a:rPr lang="en-US" altLang="zh-CN" dirty="0" smtClean="0">
                <a:solidFill>
                  <a:srgbClr val="FF0000"/>
                </a:solidFill>
              </a:rPr>
              <a:t>B</a:t>
            </a:r>
            <a:r>
              <a:rPr lang="zh-CN" altLang="en-US" dirty="0" smtClean="0">
                <a:solidFill>
                  <a:srgbClr val="FF0000"/>
                </a:solidFill>
              </a:rPr>
              <a:t>淋巴细胞</a:t>
            </a:r>
            <a:endParaRPr lang="en-US" altLang="zh-CN" dirty="0" smtClean="0">
              <a:solidFill>
                <a:srgbClr val="FF0000"/>
              </a:solidFill>
            </a:endParaRPr>
          </a:p>
          <a:p>
            <a:pPr>
              <a:buNone/>
            </a:pPr>
            <a:r>
              <a:rPr lang="en-US" altLang="zh-CN" sz="2800" dirty="0" smtClean="0"/>
              <a:t>           </a:t>
            </a:r>
            <a:r>
              <a:rPr lang="zh-CN" altLang="en-US" sz="2800" dirty="0" smtClean="0"/>
              <a:t>由造血干细胞分化成的</a:t>
            </a:r>
            <a:r>
              <a:rPr lang="zh-CN" altLang="en-US" sz="2800" dirty="0" smtClean="0">
                <a:solidFill>
                  <a:srgbClr val="FF0000"/>
                </a:solidFill>
              </a:rPr>
              <a:t>淋巴样干细胞</a:t>
            </a:r>
            <a:r>
              <a:rPr lang="zh-CN" altLang="en-US" sz="2800" dirty="0" smtClean="0"/>
              <a:t>在</a:t>
            </a:r>
            <a:r>
              <a:rPr lang="zh-CN" altLang="en-US" sz="2800" dirty="0" smtClean="0">
                <a:solidFill>
                  <a:srgbClr val="FF0000"/>
                </a:solidFill>
              </a:rPr>
              <a:t>骨髓微环境</a:t>
            </a:r>
            <a:r>
              <a:rPr lang="zh-CN" altLang="en-US" sz="2800" dirty="0" smtClean="0"/>
              <a:t>中发育成熟，故称为骨髓依赖性淋巴细胞，简称</a:t>
            </a:r>
            <a:r>
              <a:rPr lang="en-US" altLang="zh-CN" sz="2800" dirty="0" smtClean="0"/>
              <a:t>B</a:t>
            </a:r>
            <a:r>
              <a:rPr lang="zh-CN" altLang="en-US" sz="2800" dirty="0" smtClean="0"/>
              <a:t>细胞。</a:t>
            </a:r>
            <a:endParaRPr lang="zh-CN" altLang="en-US" sz="28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a:buNone/>
            </a:pPr>
            <a:r>
              <a:rPr lang="en-US" altLang="zh-CN" dirty="0" smtClean="0"/>
              <a:t>3.</a:t>
            </a:r>
            <a:r>
              <a:rPr lang="zh-CN" altLang="en-US" dirty="0" smtClean="0">
                <a:solidFill>
                  <a:srgbClr val="FF0000"/>
                </a:solidFill>
              </a:rPr>
              <a:t>自然杀伤细胞</a:t>
            </a:r>
            <a:endParaRPr lang="en-US" altLang="zh-CN" dirty="0" smtClean="0">
              <a:solidFill>
                <a:srgbClr val="FF0000"/>
              </a:solidFill>
            </a:endParaRPr>
          </a:p>
          <a:p>
            <a:pPr>
              <a:buNone/>
            </a:pPr>
            <a:r>
              <a:rPr lang="en-US" altLang="zh-CN" dirty="0" smtClean="0">
                <a:solidFill>
                  <a:srgbClr val="FF0000"/>
                </a:solidFill>
              </a:rPr>
              <a:t>          </a:t>
            </a:r>
            <a:r>
              <a:rPr lang="zh-CN" altLang="en-US" sz="2800" dirty="0" smtClean="0"/>
              <a:t>自然杀伤（</a:t>
            </a:r>
            <a:r>
              <a:rPr lang="en-US" altLang="zh-CN" sz="2800" dirty="0" smtClean="0"/>
              <a:t>NK</a:t>
            </a:r>
            <a:r>
              <a:rPr lang="zh-CN" altLang="en-US" sz="2800" dirty="0" smtClean="0"/>
              <a:t>）细胞来源于骨髓的造血干细胞，在骨髓微环境中发育成熟，主要分布于骨髓、外周血、淋巴及脾脏。</a:t>
            </a:r>
            <a:endParaRPr lang="en-US" altLang="zh-CN" sz="2800" dirty="0" smtClean="0"/>
          </a:p>
          <a:p>
            <a:pPr>
              <a:buNone/>
            </a:pPr>
            <a:r>
              <a:rPr lang="en-US" altLang="zh-CN" sz="2800" dirty="0" smtClean="0"/>
              <a:t>4.</a:t>
            </a:r>
            <a:r>
              <a:rPr lang="zh-CN" altLang="en-US" dirty="0" smtClean="0">
                <a:solidFill>
                  <a:srgbClr val="FF0000"/>
                </a:solidFill>
              </a:rPr>
              <a:t>抗原递呈细胞</a:t>
            </a:r>
            <a:endParaRPr lang="en-US" altLang="zh-CN" dirty="0" smtClean="0">
              <a:solidFill>
                <a:srgbClr val="FF0000"/>
              </a:solidFill>
            </a:endParaRPr>
          </a:p>
          <a:p>
            <a:pPr>
              <a:buNone/>
            </a:pPr>
            <a:r>
              <a:rPr lang="en-US" altLang="zh-CN" sz="2800" dirty="0" smtClean="0"/>
              <a:t>           </a:t>
            </a:r>
            <a:r>
              <a:rPr lang="zh-CN" altLang="en-US" sz="2800" dirty="0" smtClean="0"/>
              <a:t>抗原递呈细胞（</a:t>
            </a:r>
            <a:r>
              <a:rPr lang="en-US" altLang="zh-CN" sz="2800" dirty="0" smtClean="0"/>
              <a:t>APC</a:t>
            </a:r>
            <a:r>
              <a:rPr lang="zh-CN" altLang="en-US" sz="2800" dirty="0" smtClean="0"/>
              <a:t>）是能够摄取、加工、处理抗原，并把处理好的抗原地城给</a:t>
            </a:r>
            <a:r>
              <a:rPr lang="en-US" altLang="zh-CN" sz="2800" dirty="0" smtClean="0"/>
              <a:t>T</a:t>
            </a:r>
            <a:r>
              <a:rPr lang="zh-CN" altLang="en-US" sz="2800" dirty="0" smtClean="0"/>
              <a:t>细胞的一类免疫细胞。</a:t>
            </a:r>
            <a:endParaRPr lang="en-US" altLang="zh-CN" sz="2800" dirty="0" smtClean="0"/>
          </a:p>
          <a:p>
            <a:pPr>
              <a:buNone/>
            </a:pPr>
            <a:r>
              <a:rPr lang="en-US" altLang="zh-CN" sz="2800" dirty="0" smtClean="0"/>
              <a:t>           </a:t>
            </a:r>
            <a:endParaRPr lang="zh-CN" altLang="en-US" sz="28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a:buNone/>
            </a:pPr>
            <a:r>
              <a:rPr lang="en-US" altLang="zh-CN" dirty="0" smtClean="0"/>
              <a:t>5.</a:t>
            </a:r>
            <a:r>
              <a:rPr lang="zh-CN" altLang="en-US" dirty="0" smtClean="0">
                <a:solidFill>
                  <a:srgbClr val="FF0000"/>
                </a:solidFill>
              </a:rPr>
              <a:t>其他免疫细胞</a:t>
            </a:r>
            <a:endParaRPr lang="en-US" altLang="zh-CN" dirty="0" smtClean="0">
              <a:solidFill>
                <a:srgbClr val="FF0000"/>
              </a:solidFill>
            </a:endParaRPr>
          </a:p>
          <a:p>
            <a:pPr>
              <a:buNone/>
            </a:pPr>
            <a:r>
              <a:rPr lang="en-US" altLang="zh-CN" dirty="0" smtClean="0">
                <a:solidFill>
                  <a:srgbClr val="FF0000"/>
                </a:solidFill>
              </a:rPr>
              <a:t>        </a:t>
            </a:r>
          </a:p>
          <a:p>
            <a:pPr>
              <a:buNone/>
            </a:pPr>
            <a:endParaRPr lang="en-US" altLang="zh-CN" sz="2800" dirty="0" smtClean="0">
              <a:solidFill>
                <a:srgbClr val="FF0000"/>
              </a:solidFill>
            </a:endParaRPr>
          </a:p>
          <a:p>
            <a:pPr>
              <a:buNone/>
            </a:pPr>
            <a:r>
              <a:rPr lang="en-US" altLang="zh-CN" sz="2800" dirty="0" smtClean="0">
                <a:solidFill>
                  <a:srgbClr val="FF0000"/>
                </a:solidFill>
              </a:rPr>
              <a:t>            </a:t>
            </a:r>
            <a:r>
              <a:rPr lang="zh-CN" altLang="en-US" sz="2800" dirty="0" smtClean="0"/>
              <a:t>机体内各种</a:t>
            </a:r>
            <a:r>
              <a:rPr lang="zh-CN" altLang="en-US" sz="2800" dirty="0" smtClean="0">
                <a:solidFill>
                  <a:srgbClr val="FF0000"/>
                </a:solidFill>
              </a:rPr>
              <a:t>粒细胞、肥大细胞、血小板和红细胞</a:t>
            </a:r>
            <a:r>
              <a:rPr lang="zh-CN" altLang="en-US" sz="2800" dirty="0" smtClean="0"/>
              <a:t>等也参与免疫应答过程，也属于免疫细胞。</a:t>
            </a:r>
            <a:endParaRPr lang="zh-CN" altLang="en-US" sz="28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p:cNvPicPr>
            <a:picLocks noChangeAspect="1" noChangeArrowheads="1"/>
          </p:cNvPicPr>
          <p:nvPr/>
        </p:nvPicPr>
        <p:blipFill>
          <a:blip r:embed="rId2" cstate="print">
            <a:lum contrast="42000"/>
          </a:blip>
          <a:srcRect/>
          <a:stretch>
            <a:fillRect/>
          </a:stretch>
        </p:blipFill>
        <p:spPr bwMode="auto">
          <a:xfrm>
            <a:off x="0" y="0"/>
            <a:ext cx="9372600" cy="70358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a:buNone/>
            </a:pPr>
            <a:r>
              <a:rPr lang="zh-CN" altLang="en-US" dirty="0" smtClean="0"/>
              <a:t>三、免疫分子</a:t>
            </a:r>
            <a:endParaRPr lang="en-US" altLang="zh-CN" dirty="0" smtClean="0"/>
          </a:p>
          <a:p>
            <a:pPr>
              <a:buNone/>
            </a:pPr>
            <a:r>
              <a:rPr lang="en-US" altLang="zh-CN" dirty="0" smtClean="0"/>
              <a:t>       </a:t>
            </a:r>
            <a:r>
              <a:rPr lang="zh-CN" altLang="en-US" sz="2800" dirty="0" smtClean="0"/>
              <a:t>免疫分子包括两种：</a:t>
            </a:r>
            <a:r>
              <a:rPr lang="zh-CN" altLang="en-US" sz="2800" dirty="0" smtClean="0">
                <a:solidFill>
                  <a:srgbClr val="FF0000"/>
                </a:solidFill>
              </a:rPr>
              <a:t>膜性</a:t>
            </a:r>
            <a:r>
              <a:rPr lang="zh-CN" altLang="en-US" sz="2800" dirty="0" smtClean="0"/>
              <a:t>免疫分子（表达在免疫细胞表面的膜分子）</a:t>
            </a:r>
            <a:r>
              <a:rPr lang="en-US" altLang="zh-CN" sz="2800" dirty="0" smtClean="0"/>
              <a:t> </a:t>
            </a:r>
            <a:r>
              <a:rPr lang="zh-CN" altLang="en-US" sz="2800" dirty="0" smtClean="0">
                <a:solidFill>
                  <a:srgbClr val="FF0000"/>
                </a:solidFill>
              </a:rPr>
              <a:t>分泌性</a:t>
            </a:r>
            <a:r>
              <a:rPr lang="zh-CN" altLang="en-US" sz="2800" dirty="0" smtClean="0"/>
              <a:t>免疫分子（免疫细胞分泌的可溶性分子）</a:t>
            </a:r>
            <a:endParaRPr lang="en-US" altLang="zh-CN" sz="2800" dirty="0" smtClean="0"/>
          </a:p>
          <a:p>
            <a:pPr>
              <a:buNone/>
            </a:pPr>
            <a:endParaRPr lang="zh-CN" altLang="en-US" dirty="0"/>
          </a:p>
        </p:txBody>
      </p:sp>
      <p:graphicFrame>
        <p:nvGraphicFramePr>
          <p:cNvPr id="4" name="表格 3"/>
          <p:cNvGraphicFramePr>
            <a:graphicFrameLocks noGrp="1"/>
          </p:cNvGraphicFramePr>
          <p:nvPr/>
        </p:nvGraphicFramePr>
        <p:xfrm>
          <a:off x="1214414" y="3857628"/>
          <a:ext cx="7000924" cy="2500330"/>
        </p:xfrm>
        <a:graphic>
          <a:graphicData uri="http://schemas.openxmlformats.org/drawingml/2006/table">
            <a:tbl>
              <a:tblPr firstRow="1" bandRow="1">
                <a:tableStyleId>{5C22544A-7EE6-4342-B048-85BDC9FD1C3A}</a:tableStyleId>
              </a:tblPr>
              <a:tblGrid>
                <a:gridCol w="3500462"/>
                <a:gridCol w="3500462"/>
              </a:tblGrid>
              <a:tr h="500066">
                <a:tc>
                  <a:txBody>
                    <a:bodyPr/>
                    <a:lstStyle/>
                    <a:p>
                      <a:pPr algn="ctr"/>
                      <a:r>
                        <a:rPr lang="zh-CN" altLang="en-US" dirty="0" smtClean="0"/>
                        <a:t>膜性免疫分子</a:t>
                      </a:r>
                      <a:endParaRPr lang="zh-CN" altLang="en-US" dirty="0"/>
                    </a:p>
                  </a:txBody>
                  <a:tcPr/>
                </a:tc>
                <a:tc>
                  <a:txBody>
                    <a:bodyPr/>
                    <a:lstStyle/>
                    <a:p>
                      <a:pPr algn="ctr"/>
                      <a:r>
                        <a:rPr lang="zh-CN" altLang="en-US" dirty="0" smtClean="0"/>
                        <a:t>分泌性免疫分子</a:t>
                      </a:r>
                      <a:endParaRPr lang="zh-CN" altLang="en-US" dirty="0"/>
                    </a:p>
                  </a:txBody>
                  <a:tcPr/>
                </a:tc>
              </a:tr>
              <a:tr h="500066">
                <a:tc>
                  <a:txBody>
                    <a:bodyPr/>
                    <a:lstStyle/>
                    <a:p>
                      <a:pPr algn="ctr"/>
                      <a:r>
                        <a:rPr lang="en-US" altLang="zh-CN" dirty="0" smtClean="0"/>
                        <a:t>TCR</a:t>
                      </a:r>
                      <a:endParaRPr lang="zh-CN" altLang="en-US" dirty="0"/>
                    </a:p>
                  </a:txBody>
                  <a:tcPr/>
                </a:tc>
                <a:tc>
                  <a:txBody>
                    <a:bodyPr/>
                    <a:lstStyle/>
                    <a:p>
                      <a:pPr algn="ctr"/>
                      <a:r>
                        <a:rPr lang="zh-CN" altLang="en-US" dirty="0" smtClean="0"/>
                        <a:t>免疫球蛋白</a:t>
                      </a:r>
                      <a:endParaRPr lang="zh-CN" altLang="en-US" dirty="0"/>
                    </a:p>
                  </a:txBody>
                  <a:tcPr/>
                </a:tc>
              </a:tr>
              <a:tr h="500066">
                <a:tc>
                  <a:txBody>
                    <a:bodyPr/>
                    <a:lstStyle/>
                    <a:p>
                      <a:pPr algn="ctr"/>
                      <a:r>
                        <a:rPr lang="en-US" altLang="zh-CN" dirty="0" smtClean="0"/>
                        <a:t>BCR</a:t>
                      </a:r>
                      <a:endParaRPr lang="zh-CN" altLang="en-US" dirty="0"/>
                    </a:p>
                  </a:txBody>
                  <a:tcPr/>
                </a:tc>
                <a:tc>
                  <a:txBody>
                    <a:bodyPr/>
                    <a:lstStyle/>
                    <a:p>
                      <a:pPr algn="ctr"/>
                      <a:r>
                        <a:rPr lang="zh-CN" altLang="en-US" dirty="0" smtClean="0"/>
                        <a:t>补体</a:t>
                      </a:r>
                      <a:endParaRPr lang="zh-CN" altLang="en-US" dirty="0"/>
                    </a:p>
                  </a:txBody>
                  <a:tcPr/>
                </a:tc>
              </a:tr>
              <a:tr h="500066">
                <a:tc>
                  <a:txBody>
                    <a:bodyPr/>
                    <a:lstStyle/>
                    <a:p>
                      <a:pPr algn="ctr"/>
                      <a:r>
                        <a:rPr lang="en-US" altLang="zh-CN" dirty="0" smtClean="0"/>
                        <a:t>MHC</a:t>
                      </a:r>
                      <a:r>
                        <a:rPr lang="zh-CN" altLang="en-US" dirty="0" smtClean="0"/>
                        <a:t>分子</a:t>
                      </a:r>
                      <a:endParaRPr lang="zh-CN" altLang="en-US" dirty="0"/>
                    </a:p>
                  </a:txBody>
                  <a:tcPr/>
                </a:tc>
                <a:tc>
                  <a:txBody>
                    <a:bodyPr/>
                    <a:lstStyle/>
                    <a:p>
                      <a:pPr algn="ctr"/>
                      <a:r>
                        <a:rPr lang="zh-CN" altLang="en-US" dirty="0" smtClean="0"/>
                        <a:t>细胞因子</a:t>
                      </a:r>
                      <a:endParaRPr lang="zh-CN" altLang="en-US" dirty="0"/>
                    </a:p>
                  </a:txBody>
                  <a:tcPr/>
                </a:tc>
              </a:tr>
              <a:tr h="500066">
                <a:tc>
                  <a:txBody>
                    <a:bodyPr/>
                    <a:lstStyle/>
                    <a:p>
                      <a:pPr algn="ctr"/>
                      <a:r>
                        <a:rPr lang="en-US" altLang="zh-CN" dirty="0" smtClean="0"/>
                        <a:t>CD</a:t>
                      </a:r>
                      <a:r>
                        <a:rPr lang="zh-CN" altLang="en-US" dirty="0" smtClean="0"/>
                        <a:t>分子</a:t>
                      </a:r>
                      <a:endParaRPr lang="zh-CN" altLang="en-US" dirty="0"/>
                    </a:p>
                  </a:txBody>
                  <a:tcPr/>
                </a:tc>
                <a:tc>
                  <a:txBody>
                    <a:bodyPr/>
                    <a:lstStyle/>
                    <a:p>
                      <a:pPr algn="ctr"/>
                      <a:endParaRPr lang="zh-CN" altLang="en-US" dirty="0"/>
                    </a:p>
                  </a:txBody>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AutoShape 2" descr="Expbanna"/>
          <p:cNvSpPr>
            <a:spLocks noChangeAspect="1" noChangeArrowheads="1"/>
          </p:cNvSpPr>
          <p:nvPr/>
        </p:nvSpPr>
        <p:spPr bwMode="invGray">
          <a:xfrm>
            <a:off x="152400" y="0"/>
            <a:ext cx="685800" cy="6858000"/>
          </a:xfrm>
          <a:prstGeom prst="rect">
            <a:avLst/>
          </a:prstGeom>
          <a:noFill/>
        </p:spPr>
        <p:txBody>
          <a:bodyPr/>
          <a:lstStyle/>
          <a:p>
            <a:endParaRPr lang="zh-CN" altLang="en-US"/>
          </a:p>
        </p:txBody>
      </p:sp>
      <p:sp>
        <p:nvSpPr>
          <p:cNvPr id="77827" name="AutoShape 3" descr="EXPHORSA"/>
          <p:cNvSpPr>
            <a:spLocks noChangeAspect="1" noChangeArrowheads="1"/>
          </p:cNvSpPr>
          <p:nvPr/>
        </p:nvSpPr>
        <p:spPr bwMode="auto">
          <a:xfrm>
            <a:off x="1219200" y="1574800"/>
            <a:ext cx="7772400" cy="130175"/>
          </a:xfrm>
          <a:prstGeom prst="rect">
            <a:avLst/>
          </a:prstGeom>
          <a:noFill/>
        </p:spPr>
        <p:txBody>
          <a:bodyPr/>
          <a:lstStyle/>
          <a:p>
            <a:endParaRPr lang="zh-CN" altLang="en-US"/>
          </a:p>
        </p:txBody>
      </p:sp>
      <p:pic>
        <p:nvPicPr>
          <p:cNvPr id="77828" name="Picture 4" descr="最后得天花的人-2"/>
          <p:cNvPicPr>
            <a:picLocks noChangeAspect="1" noChangeArrowheads="1"/>
          </p:cNvPicPr>
          <p:nvPr/>
        </p:nvPicPr>
        <p:blipFill>
          <a:blip r:embed="rId2" cstate="print"/>
          <a:srcRect/>
          <a:stretch>
            <a:fillRect/>
          </a:stretch>
        </p:blipFill>
        <p:spPr bwMode="auto">
          <a:xfrm>
            <a:off x="795338" y="381000"/>
            <a:ext cx="4843462" cy="5943600"/>
          </a:xfrm>
          <a:prstGeom prst="rect">
            <a:avLst/>
          </a:prstGeom>
          <a:noFill/>
        </p:spPr>
      </p:pic>
      <p:sp>
        <p:nvSpPr>
          <p:cNvPr id="77829" name="Text Box 5"/>
          <p:cNvSpPr txBox="1">
            <a:spLocks noChangeArrowheads="1"/>
          </p:cNvSpPr>
          <p:nvPr/>
        </p:nvSpPr>
        <p:spPr bwMode="auto">
          <a:xfrm>
            <a:off x="5715000" y="457200"/>
            <a:ext cx="2743200" cy="2105025"/>
          </a:xfrm>
          <a:prstGeom prst="rect">
            <a:avLst/>
          </a:prstGeom>
          <a:noFill/>
          <a:ln w="9525">
            <a:noFill/>
            <a:miter lim="800000"/>
            <a:headEnd/>
            <a:tailEnd/>
          </a:ln>
          <a:effectLst/>
        </p:spPr>
        <p:txBody>
          <a:bodyPr>
            <a:spAutoFit/>
          </a:bodyPr>
          <a:lstStyle/>
          <a:p>
            <a:r>
              <a:rPr kumimoji="0" lang="zh-CN" altLang="en-US" sz="4800" b="1">
                <a:latin typeface="Arial" pitchFamily="34" charset="0"/>
                <a:ea typeface="楷体_GB2312" pitchFamily="49" charset="-122"/>
              </a:rPr>
              <a:t>最后一例 </a:t>
            </a:r>
            <a:endParaRPr lang="zh-CN" altLang="en-US" sz="4800">
              <a:ea typeface=""/>
              <a:cs typeface=""/>
            </a:endParaRPr>
          </a:p>
          <a:p>
            <a:r>
              <a:rPr kumimoji="0" lang="zh-CN" altLang="en-US" sz="4800" b="1">
                <a:latin typeface="Arial" pitchFamily="34" charset="0"/>
                <a:ea typeface="楷体_GB2312" pitchFamily="49" charset="-122"/>
              </a:rPr>
              <a:t>天花患者 </a:t>
            </a:r>
            <a:endParaRPr lang="zh-CN" altLang="en-US" sz="4800">
              <a:ea typeface=""/>
              <a:cs typeface=""/>
            </a:endParaRPr>
          </a:p>
          <a:p>
            <a:pPr algn="just" eaLnBrk="0" hangingPunct="0"/>
            <a:r>
              <a:rPr kumimoji="0" lang="zh-CN" altLang="en-US" sz="3600" b="1">
                <a:latin typeface="Arial" pitchFamily="34" charset="0"/>
                <a:ea typeface="楷体_GB2312" pitchFamily="49" charset="-122"/>
              </a:rPr>
              <a:t>阿里</a:t>
            </a:r>
            <a:r>
              <a:rPr kumimoji="0" lang="en-US" altLang="zh-CN" sz="3600" b="1">
                <a:latin typeface="Arial" pitchFamily="34" charset="0"/>
                <a:ea typeface="楷体_GB2312" pitchFamily="49" charset="-122"/>
              </a:rPr>
              <a:t>·</a:t>
            </a:r>
            <a:r>
              <a:rPr kumimoji="0" lang="zh-CN" altLang="en-US" sz="3600" b="1">
                <a:latin typeface="Arial" pitchFamily="34" charset="0"/>
                <a:ea typeface="楷体_GB2312" pitchFamily="49" charset="-122"/>
              </a:rPr>
              <a:t>毛</a:t>
            </a:r>
            <a:r>
              <a:rPr kumimoji="0" lang="en-US" altLang="zh-CN" sz="3600" b="1">
                <a:latin typeface="Arial" pitchFamily="34" charset="0"/>
                <a:ea typeface="楷体_GB2312" pitchFamily="49" charset="-122"/>
              </a:rPr>
              <a:t>·</a:t>
            </a:r>
            <a:r>
              <a:rPr kumimoji="0" lang="zh-CN" altLang="en-US" sz="3600" b="1">
                <a:latin typeface="Arial" pitchFamily="34" charset="0"/>
                <a:ea typeface="楷体_GB2312" pitchFamily="49" charset="-122"/>
              </a:rPr>
              <a:t>马林</a:t>
            </a:r>
            <a:endParaRPr lang="zh-CN" altLang="en-US" sz="3600"/>
          </a:p>
        </p:txBody>
      </p:sp>
      <p:sp>
        <p:nvSpPr>
          <p:cNvPr id="77830" name="Rectangle 6"/>
          <p:cNvSpPr>
            <a:spLocks noChangeArrowheads="1"/>
          </p:cNvSpPr>
          <p:nvPr/>
        </p:nvSpPr>
        <p:spPr bwMode="auto">
          <a:xfrm>
            <a:off x="5791200" y="3048000"/>
            <a:ext cx="2971800" cy="641350"/>
          </a:xfrm>
          <a:prstGeom prst="rect">
            <a:avLst/>
          </a:prstGeom>
          <a:noFill/>
          <a:ln w="9525">
            <a:noFill/>
            <a:miter lim="800000"/>
            <a:headEnd/>
            <a:tailEnd/>
          </a:ln>
          <a:effectLst/>
        </p:spPr>
        <p:txBody>
          <a:bodyPr>
            <a:spAutoFit/>
          </a:bodyPr>
          <a:lstStyle/>
          <a:p>
            <a:pPr>
              <a:lnSpc>
                <a:spcPct val="120000"/>
              </a:lnSpc>
              <a:spcBef>
                <a:spcPct val="50000"/>
              </a:spcBef>
            </a:pPr>
            <a:endParaRPr lang="zh-CN" altLang="zh-CN" sz="3000" b="1">
              <a:solidFill>
                <a:srgbClr val="FFFF66"/>
              </a:solidFill>
              <a:effectLst>
                <a:outerShdw blurRad="38100" dist="38100" dir="2700000" algn="tl">
                  <a:srgbClr val="000000"/>
                </a:outerShdw>
              </a:effectLst>
              <a:latin typeface="宋体" pitchFamily="2" charset="-122"/>
            </a:endParaRPr>
          </a:p>
        </p:txBody>
      </p:sp>
      <p:sp>
        <p:nvSpPr>
          <p:cNvPr id="77831" name="Rectangle 7"/>
          <p:cNvSpPr>
            <a:spLocks noChangeArrowheads="1"/>
          </p:cNvSpPr>
          <p:nvPr/>
        </p:nvSpPr>
        <p:spPr bwMode="auto">
          <a:xfrm>
            <a:off x="5791200" y="3733800"/>
            <a:ext cx="2622550" cy="2470150"/>
          </a:xfrm>
          <a:prstGeom prst="rect">
            <a:avLst/>
          </a:prstGeom>
          <a:noFill/>
          <a:ln w="9525">
            <a:noFill/>
            <a:miter lim="800000"/>
            <a:headEnd/>
            <a:tailEnd/>
          </a:ln>
          <a:effectLst/>
        </p:spPr>
        <p:txBody>
          <a:bodyPr>
            <a:spAutoFit/>
          </a:bodyPr>
          <a:lstStyle/>
          <a:p>
            <a:r>
              <a:rPr lang="zh-CN" altLang="en-US" sz="3000" b="1">
                <a:latin typeface="宋体" pitchFamily="2" charset="-122"/>
              </a:rPr>
              <a:t>那么，是什么力量消灭了肆虐几千年的病魔？</a:t>
            </a:r>
          </a:p>
          <a:p>
            <a:r>
              <a:rPr lang="en-US" altLang="zh-CN" sz="3600" b="1">
                <a:solidFill>
                  <a:schemeClr val="folHlink"/>
                </a:solidFill>
                <a:effectLst>
                  <a:outerShdw blurRad="38100" dist="38100" dir="2700000" algn="tl">
                    <a:srgbClr val="000000"/>
                  </a:outerShdw>
                </a:effectLst>
                <a:latin typeface="黑体" pitchFamily="2" charset="-122"/>
                <a:ea typeface="黑体" pitchFamily="2" charset="-122"/>
              </a:rPr>
              <a:t>----</a:t>
            </a:r>
            <a:r>
              <a:rPr lang="zh-CN" altLang="en-US" sz="3600" b="1">
                <a:solidFill>
                  <a:schemeClr val="folHlink"/>
                </a:solidFill>
                <a:effectLst>
                  <a:outerShdw blurRad="38100" dist="38100" dir="2700000" algn="tl">
                    <a:srgbClr val="000000"/>
                  </a:outerShdw>
                </a:effectLst>
                <a:latin typeface="黑体" pitchFamily="2" charset="-122"/>
                <a:ea typeface="黑体" pitchFamily="2" charset="-122"/>
              </a:rPr>
              <a:t>免疫</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14"/>
          <p:cNvPicPr>
            <a:picLocks noChangeAspect="1" noChangeArrowheads="1"/>
          </p:cNvPicPr>
          <p:nvPr/>
        </p:nvPicPr>
        <p:blipFill>
          <a:blip r:embed="rId2" cstate="print"/>
          <a:srcRect/>
          <a:stretch>
            <a:fillRect/>
          </a:stretch>
        </p:blipFill>
        <p:spPr bwMode="auto">
          <a:xfrm>
            <a:off x="0" y="9525"/>
            <a:ext cx="9144000" cy="6848475"/>
          </a:xfrm>
          <a:prstGeom prst="rect">
            <a:avLst/>
          </a:prstGeom>
          <a:noFill/>
          <a:ln w="76200">
            <a:solidFill>
              <a:srgbClr val="FF5050"/>
            </a:solid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a:xfrm>
            <a:off x="457200" y="1600201"/>
            <a:ext cx="1543032" cy="828668"/>
          </a:xfrm>
        </p:spPr>
        <p:txBody>
          <a:bodyPr>
            <a:normAutofit/>
          </a:bodyPr>
          <a:lstStyle/>
          <a:p>
            <a:pPr>
              <a:buNone/>
            </a:pPr>
            <a:r>
              <a:rPr lang="zh-CN" altLang="en-US" sz="4800" dirty="0" smtClean="0">
                <a:solidFill>
                  <a:srgbClr val="C00000"/>
                </a:solidFill>
              </a:rPr>
              <a:t>感冒</a:t>
            </a:r>
            <a:endParaRPr lang="zh-CN" altLang="en-US" sz="4800" dirty="0">
              <a:solidFill>
                <a:srgbClr val="C00000"/>
              </a:solidFill>
            </a:endParaRPr>
          </a:p>
        </p:txBody>
      </p:sp>
      <p:sp>
        <p:nvSpPr>
          <p:cNvPr id="4" name="TextBox 3"/>
          <p:cNvSpPr txBox="1"/>
          <p:nvPr/>
        </p:nvSpPr>
        <p:spPr>
          <a:xfrm>
            <a:off x="2357422" y="1643050"/>
            <a:ext cx="4786346" cy="1200329"/>
          </a:xfrm>
          <a:prstGeom prst="rect">
            <a:avLst/>
          </a:prstGeom>
          <a:noFill/>
        </p:spPr>
        <p:txBody>
          <a:bodyPr wrap="square" rtlCol="0">
            <a:spAutoFit/>
          </a:bodyPr>
          <a:lstStyle/>
          <a:p>
            <a:r>
              <a:rPr lang="zh-CN" altLang="en-US" sz="2400" dirty="0" smtClean="0"/>
              <a:t>感冒可以因为多种原因发生，最基本的原因还是因为免疫功能不足以对抗各种致病的病原体</a:t>
            </a:r>
            <a:r>
              <a:rPr lang="zh-CN" altLang="en-US" dirty="0" smtClean="0"/>
              <a:t>。</a:t>
            </a:r>
            <a:endParaRPr lang="zh-CN" altLang="en-US" dirty="0"/>
          </a:p>
        </p:txBody>
      </p:sp>
      <p:pic>
        <p:nvPicPr>
          <p:cNvPr id="5" name="图片 4" descr="孙杨.jpg"/>
          <p:cNvPicPr>
            <a:picLocks noChangeAspect="1"/>
          </p:cNvPicPr>
          <p:nvPr/>
        </p:nvPicPr>
        <p:blipFill>
          <a:blip r:embed="rId2" cstate="print"/>
          <a:stretch>
            <a:fillRect/>
          </a:stretch>
        </p:blipFill>
        <p:spPr>
          <a:xfrm>
            <a:off x="5143504" y="2786058"/>
            <a:ext cx="3857652" cy="3874792"/>
          </a:xfrm>
          <a:prstGeom prst="rect">
            <a:avLst/>
          </a:prstGeom>
        </p:spPr>
      </p:pic>
      <p:pic>
        <p:nvPicPr>
          <p:cNvPr id="6" name="图片 5" descr="感冒.jpg"/>
          <p:cNvPicPr>
            <a:picLocks noChangeAspect="1"/>
          </p:cNvPicPr>
          <p:nvPr/>
        </p:nvPicPr>
        <p:blipFill>
          <a:blip r:embed="rId3" cstate="print"/>
          <a:stretch>
            <a:fillRect/>
          </a:stretch>
        </p:blipFill>
        <p:spPr>
          <a:xfrm>
            <a:off x="214282" y="2819570"/>
            <a:ext cx="4845973" cy="3752702"/>
          </a:xfrm>
          <a:prstGeom prst="rect">
            <a:avLst/>
          </a:prstGeom>
        </p:spPr>
      </p:pic>
      <p:sp>
        <p:nvSpPr>
          <p:cNvPr id="7" name="圆角矩形 6"/>
          <p:cNvSpPr/>
          <p:nvPr/>
        </p:nvSpPr>
        <p:spPr>
          <a:xfrm>
            <a:off x="5500694" y="285728"/>
            <a:ext cx="3357586" cy="12858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zh-CN" altLang="en-US" sz="2800" dirty="0" smtClean="0"/>
              <a:t>哪些常见的疾病与免疫有关？</a:t>
            </a:r>
            <a:endParaRPr lang="zh-CN"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428596" y="785794"/>
            <a:ext cx="3357586" cy="12858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zh-CN" altLang="en-US" sz="2800" dirty="0" smtClean="0"/>
              <a:t>哪些常见的疾病与免疫有关？</a:t>
            </a:r>
            <a:endParaRPr lang="zh-CN" altLang="en-US" sz="2800" dirty="0"/>
          </a:p>
        </p:txBody>
      </p:sp>
      <p:sp>
        <p:nvSpPr>
          <p:cNvPr id="6" name="TextBox 5"/>
          <p:cNvSpPr txBox="1"/>
          <p:nvPr/>
        </p:nvSpPr>
        <p:spPr>
          <a:xfrm>
            <a:off x="4357686" y="714356"/>
            <a:ext cx="2928958" cy="646331"/>
          </a:xfrm>
          <a:prstGeom prst="rect">
            <a:avLst/>
          </a:prstGeom>
          <a:noFill/>
        </p:spPr>
        <p:txBody>
          <a:bodyPr wrap="square" rtlCol="0">
            <a:spAutoFit/>
          </a:bodyPr>
          <a:lstStyle/>
          <a:p>
            <a:r>
              <a:rPr lang="zh-CN" altLang="en-US" sz="3600" dirty="0" smtClean="0">
                <a:solidFill>
                  <a:srgbClr val="C00000"/>
                </a:solidFill>
              </a:rPr>
              <a:t>强直性脊柱炎</a:t>
            </a:r>
            <a:endParaRPr lang="zh-CN" altLang="en-US" sz="3600" dirty="0">
              <a:solidFill>
                <a:srgbClr val="C00000"/>
              </a:solidFill>
            </a:endParaRPr>
          </a:p>
        </p:txBody>
      </p:sp>
      <p:sp>
        <p:nvSpPr>
          <p:cNvPr id="7" name="TextBox 6"/>
          <p:cNvSpPr txBox="1"/>
          <p:nvPr/>
        </p:nvSpPr>
        <p:spPr>
          <a:xfrm>
            <a:off x="4357686" y="1500174"/>
            <a:ext cx="4500594" cy="1323439"/>
          </a:xfrm>
          <a:prstGeom prst="rect">
            <a:avLst/>
          </a:prstGeom>
          <a:noFill/>
        </p:spPr>
        <p:txBody>
          <a:bodyPr wrap="square" rtlCol="0">
            <a:spAutoFit/>
          </a:bodyPr>
          <a:lstStyle/>
          <a:p>
            <a:r>
              <a:rPr lang="zh-CN" altLang="en-US" sz="2000" dirty="0" smtClean="0"/>
              <a:t>        以脊柱为主要病变部位的慢</a:t>
            </a:r>
            <a:r>
              <a:rPr lang="zh-CN" altLang="en-US" sz="2000" dirty="0" smtClean="0">
                <a:hlinkClick r:id="rId2"/>
              </a:rPr>
              <a:t>性病</a:t>
            </a:r>
            <a:r>
              <a:rPr lang="zh-CN" altLang="en-US" sz="2000" dirty="0" smtClean="0"/>
              <a:t>，累及骶髂关节，引起脊柱强直和纤维化，造成不同程度眼、肺、肌肉、骨骼病变，属自身免疫性疾病。</a:t>
            </a:r>
            <a:endParaRPr lang="zh-CN" altLang="en-US" sz="2000" dirty="0"/>
          </a:p>
        </p:txBody>
      </p:sp>
      <p:pic>
        <p:nvPicPr>
          <p:cNvPr id="8" name="图片 7" descr="周杰伦.png"/>
          <p:cNvPicPr>
            <a:picLocks noChangeAspect="1"/>
          </p:cNvPicPr>
          <p:nvPr/>
        </p:nvPicPr>
        <p:blipFill>
          <a:blip r:embed="rId3" cstate="print"/>
          <a:stretch>
            <a:fillRect/>
          </a:stretch>
        </p:blipFill>
        <p:spPr>
          <a:xfrm>
            <a:off x="4643438" y="2857496"/>
            <a:ext cx="3500462" cy="3694932"/>
          </a:xfrm>
          <a:prstGeom prst="rect">
            <a:avLst/>
          </a:prstGeom>
        </p:spPr>
      </p:pic>
      <p:pic>
        <p:nvPicPr>
          <p:cNvPr id="9" name="图片 8" descr="张嘉译.jpg"/>
          <p:cNvPicPr>
            <a:picLocks noChangeAspect="1"/>
          </p:cNvPicPr>
          <p:nvPr/>
        </p:nvPicPr>
        <p:blipFill>
          <a:blip r:embed="rId4" cstate="print"/>
          <a:stretch>
            <a:fillRect/>
          </a:stretch>
        </p:blipFill>
        <p:spPr>
          <a:xfrm>
            <a:off x="714348" y="2857496"/>
            <a:ext cx="4095762" cy="36290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灯片编号占位符 5"/>
          <p:cNvSpPr>
            <a:spLocks noGrp="1"/>
          </p:cNvSpPr>
          <p:nvPr>
            <p:ph type="sldNum" sz="quarter" idx="12"/>
          </p:nvPr>
        </p:nvSpPr>
        <p:spPr/>
        <p:txBody>
          <a:bodyPr/>
          <a:lstStyle/>
          <a:p>
            <a:fld id="{9208747F-1F44-4AC5-A601-11777CB03137}" type="slidenum">
              <a:rPr lang="en-US" altLang="zh-CN"/>
              <a:pPr/>
              <a:t>5</a:t>
            </a:fld>
            <a:endParaRPr lang="en-US" altLang="zh-CN" dirty="0"/>
          </a:p>
        </p:txBody>
      </p:sp>
      <p:sp>
        <p:nvSpPr>
          <p:cNvPr id="79874" name="Rectangle 2"/>
          <p:cNvSpPr>
            <a:spLocks noGrp="1" noChangeArrowheads="1"/>
          </p:cNvSpPr>
          <p:nvPr>
            <p:ph type="body" idx="1"/>
          </p:nvPr>
        </p:nvSpPr>
        <p:spPr>
          <a:xfrm>
            <a:off x="179388" y="1989138"/>
            <a:ext cx="8839200" cy="1223962"/>
          </a:xfrm>
          <a:noFill/>
          <a:ln/>
        </p:spPr>
        <p:txBody>
          <a:bodyPr>
            <a:normAutofit/>
          </a:bodyPr>
          <a:lstStyle/>
          <a:p>
            <a:pPr>
              <a:lnSpc>
                <a:spcPct val="120000"/>
              </a:lnSpc>
              <a:spcBef>
                <a:spcPct val="40000"/>
              </a:spcBef>
              <a:buSzPct val="75000"/>
            </a:pPr>
            <a:r>
              <a:rPr lang="zh-CN" altLang="en-US" sz="2400" b="1" dirty="0">
                <a:latin typeface="楷体_GB2312" pitchFamily="49" charset="-122"/>
                <a:ea typeface="楷体_GB2312" pitchFamily="49" charset="-122"/>
              </a:rPr>
              <a:t>免疫</a:t>
            </a:r>
            <a:r>
              <a:rPr lang="en-US" altLang="zh-CN" sz="2400" b="1" dirty="0">
                <a:latin typeface="楷体_GB2312" pitchFamily="49" charset="-122"/>
                <a:ea typeface="楷体_GB2312" pitchFamily="49" charset="-122"/>
              </a:rPr>
              <a:t>(immunity)</a:t>
            </a:r>
            <a:r>
              <a:rPr lang="zh-CN" altLang="en-US" sz="2400" b="1" dirty="0">
                <a:latin typeface="楷体_GB2312" pitchFamily="49" charset="-122"/>
                <a:ea typeface="楷体_GB2312" pitchFamily="49" charset="-122"/>
              </a:rPr>
              <a:t>：</a:t>
            </a:r>
            <a:r>
              <a:rPr lang="zh-CN" altLang="en-US" sz="2400" b="1" dirty="0">
                <a:ea typeface="楷体_GB2312" pitchFamily="49" charset="-122"/>
              </a:rPr>
              <a:t>来自拉丁语</a:t>
            </a:r>
            <a:r>
              <a:rPr lang="zh-CN" altLang="en-US" sz="2400" b="1" dirty="0"/>
              <a:t> </a:t>
            </a:r>
            <a:r>
              <a:rPr lang="en-US" altLang="zh-CN" sz="2400" b="1" dirty="0" err="1"/>
              <a:t>immunis</a:t>
            </a:r>
            <a:r>
              <a:rPr lang="en-US" altLang="zh-CN" sz="2400" b="1" dirty="0"/>
              <a:t> </a:t>
            </a:r>
            <a:r>
              <a:rPr lang="zh-CN" altLang="en-US" sz="2400" b="1" dirty="0"/>
              <a:t>（免税），</a:t>
            </a:r>
            <a:r>
              <a:rPr lang="zh-CN" altLang="en-US" sz="2400" b="1" dirty="0">
                <a:ea typeface="楷体_GB2312" pitchFamily="49" charset="-122"/>
              </a:rPr>
              <a:t>引申为免患瘟疫，免患疫病。</a:t>
            </a:r>
            <a:endParaRPr lang="zh-CN" altLang="en-US" sz="2400" b="1" dirty="0">
              <a:latin typeface="楷体_GB2312" pitchFamily="49" charset="-122"/>
              <a:ea typeface="楷体_GB2312" pitchFamily="49" charset="-122"/>
            </a:endParaRPr>
          </a:p>
        </p:txBody>
      </p:sp>
      <p:sp>
        <p:nvSpPr>
          <p:cNvPr id="79875" name="Rectangle 3"/>
          <p:cNvSpPr>
            <a:spLocks noGrp="1" noChangeArrowheads="1"/>
          </p:cNvSpPr>
          <p:nvPr>
            <p:ph type="title"/>
          </p:nvPr>
        </p:nvSpPr>
        <p:spPr>
          <a:xfrm>
            <a:off x="1042988" y="228600"/>
            <a:ext cx="6913562" cy="731838"/>
          </a:xfrm>
          <a:solidFill>
            <a:schemeClr val="bg1"/>
          </a:solidFill>
          <a:ln/>
        </p:spPr>
        <p:txBody>
          <a:bodyPr>
            <a:normAutofit fontScale="90000"/>
          </a:bodyPr>
          <a:lstStyle/>
          <a:p>
            <a:pPr algn="l"/>
            <a:r>
              <a:rPr lang="zh-CN" altLang="en-US" b="1" dirty="0" smtClean="0">
                <a:solidFill>
                  <a:schemeClr val="tx1"/>
                </a:solidFill>
                <a:effectLst/>
              </a:rPr>
              <a:t>第一节      免疫概述</a:t>
            </a:r>
            <a:endParaRPr lang="zh-CN" altLang="en-US" b="1" dirty="0">
              <a:solidFill>
                <a:schemeClr val="tx1"/>
              </a:solidFill>
              <a:effectLst/>
            </a:endParaRPr>
          </a:p>
        </p:txBody>
      </p:sp>
      <p:grpSp>
        <p:nvGrpSpPr>
          <p:cNvPr id="2" name="Group 8"/>
          <p:cNvGrpSpPr>
            <a:grpSpLocks/>
          </p:cNvGrpSpPr>
          <p:nvPr/>
        </p:nvGrpSpPr>
        <p:grpSpPr bwMode="auto">
          <a:xfrm>
            <a:off x="107950" y="3500438"/>
            <a:ext cx="9036050" cy="2822575"/>
            <a:chOff x="68" y="2205"/>
            <a:chExt cx="5692" cy="1778"/>
          </a:xfrm>
        </p:grpSpPr>
        <p:sp>
          <p:nvSpPr>
            <p:cNvPr id="79881" name="Text Box 9"/>
            <p:cNvSpPr txBox="1">
              <a:spLocks noChangeArrowheads="1"/>
            </p:cNvSpPr>
            <p:nvPr/>
          </p:nvSpPr>
          <p:spPr bwMode="auto">
            <a:xfrm>
              <a:off x="192" y="2659"/>
              <a:ext cx="5568" cy="1324"/>
            </a:xfrm>
            <a:prstGeom prst="rect">
              <a:avLst/>
            </a:prstGeom>
            <a:noFill/>
            <a:ln w="9525">
              <a:noFill/>
              <a:miter lim="800000"/>
              <a:headEnd/>
              <a:tailEnd/>
            </a:ln>
            <a:effectLst/>
          </p:spPr>
          <p:txBody>
            <a:bodyPr>
              <a:spAutoFit/>
            </a:bodyPr>
            <a:lstStyle/>
            <a:p>
              <a:pPr>
                <a:lnSpc>
                  <a:spcPct val="140000"/>
                </a:lnSpc>
                <a:spcBef>
                  <a:spcPct val="50000"/>
                </a:spcBef>
              </a:pPr>
              <a:r>
                <a:rPr lang="en-US" altLang="zh-CN" sz="2800" b="1" dirty="0">
                  <a:latin typeface="宋体"/>
                  <a:ea typeface="楷体_GB2312" pitchFamily="49" charset="-122"/>
                </a:rPr>
                <a:t>——</a:t>
              </a:r>
              <a:r>
                <a:rPr lang="zh-CN" altLang="en-US" sz="2800" b="1" dirty="0">
                  <a:ea typeface="楷体_GB2312" pitchFamily="49" charset="-122"/>
                </a:rPr>
                <a:t>机体对病原微生物</a:t>
              </a:r>
              <a:r>
                <a:rPr lang="zh-CN" altLang="en-US" sz="2800" b="1" u="sng" dirty="0">
                  <a:ea typeface="楷体_GB2312" pitchFamily="49" charset="-122"/>
                </a:rPr>
                <a:t>（细菌，病毒）</a:t>
              </a:r>
              <a:r>
                <a:rPr lang="zh-CN" altLang="en-US" sz="2800" b="1" dirty="0">
                  <a:ea typeface="楷体_GB2312" pitchFamily="49" charset="-122"/>
                </a:rPr>
                <a:t>及其有害产物</a:t>
              </a:r>
              <a:r>
                <a:rPr lang="zh-CN" altLang="en-US" sz="2800" b="1" u="sng" dirty="0">
                  <a:ea typeface="楷体_GB2312" pitchFamily="49" charset="-122"/>
                </a:rPr>
                <a:t>（毒素）</a:t>
              </a:r>
              <a:r>
                <a:rPr lang="zh-CN" altLang="en-US" sz="2800" b="1" dirty="0">
                  <a:ea typeface="楷体_GB2312" pitchFamily="49" charset="-122"/>
                </a:rPr>
                <a:t>的侵入所引起的发病，具有抵抗力。</a:t>
              </a:r>
            </a:p>
            <a:p>
              <a:pPr>
                <a:lnSpc>
                  <a:spcPct val="140000"/>
                </a:lnSpc>
                <a:spcBef>
                  <a:spcPct val="50000"/>
                </a:spcBef>
              </a:pPr>
              <a:r>
                <a:rPr lang="en-US" altLang="zh-CN" sz="2800" b="1" dirty="0">
                  <a:latin typeface="宋体"/>
                  <a:ea typeface="楷体_GB2312" pitchFamily="49" charset="-122"/>
                </a:rPr>
                <a:t>——</a:t>
              </a:r>
              <a:r>
                <a:rPr lang="zh-CN" altLang="en-US" sz="2800" b="1" dirty="0">
                  <a:ea typeface="楷体_GB2312" pitchFamily="49" charset="-122"/>
                </a:rPr>
                <a:t>对病原微生物的再感染有抵抗力</a:t>
              </a:r>
              <a:r>
                <a:rPr lang="zh-CN" altLang="en-US" sz="2800" b="1" dirty="0">
                  <a:latin typeface="楷体_GB2312" pitchFamily="49" charset="-122"/>
                  <a:ea typeface="楷体_GB2312" pitchFamily="49" charset="-122"/>
                </a:rPr>
                <a:t>。</a:t>
              </a:r>
              <a:endParaRPr lang="zh-CN" altLang="en-US" sz="2800" b="1" dirty="0">
                <a:ea typeface="楷体_GB2312" pitchFamily="49" charset="-122"/>
              </a:endParaRPr>
            </a:p>
          </p:txBody>
        </p:sp>
        <p:grpSp>
          <p:nvGrpSpPr>
            <p:cNvPr id="3" name="Group 10"/>
            <p:cNvGrpSpPr>
              <a:grpSpLocks/>
            </p:cNvGrpSpPr>
            <p:nvPr/>
          </p:nvGrpSpPr>
          <p:grpSpPr bwMode="auto">
            <a:xfrm>
              <a:off x="68" y="2205"/>
              <a:ext cx="2801" cy="423"/>
              <a:chOff x="68" y="2205"/>
              <a:chExt cx="2801" cy="423"/>
            </a:xfrm>
          </p:grpSpPr>
          <p:sp>
            <p:nvSpPr>
              <p:cNvPr id="79883" name="Rectangle 11"/>
              <p:cNvSpPr>
                <a:spLocks noGrp="1" noChangeArrowheads="1"/>
              </p:cNvSpPr>
              <p:nvPr/>
            </p:nvSpPr>
            <p:spPr bwMode="auto">
              <a:xfrm>
                <a:off x="68" y="2205"/>
                <a:ext cx="2801" cy="423"/>
              </a:xfrm>
              <a:prstGeom prst="rect">
                <a:avLst/>
              </a:prstGeom>
              <a:noFill/>
              <a:ln>
                <a:noFill/>
              </a:ln>
            </p:spPr>
            <p:txBody>
              <a:bodyPr lIns="92075" tIns="46038" rIns="92075" bIns="46038" anchor="ctr"/>
              <a:lstStyle/>
              <a:p>
                <a:pPr>
                  <a:buClr>
                    <a:schemeClr val="hlink"/>
                  </a:buClr>
                  <a:buSzPct val="70000"/>
                  <a:buFont typeface="Wingdings" pitchFamily="2" charset="2"/>
                  <a:buNone/>
                </a:pPr>
                <a:r>
                  <a:rPr lang="en-US" altLang="zh-CN" sz="3200" b="1" dirty="0">
                    <a:solidFill>
                      <a:schemeClr val="bg1"/>
                    </a:solidFill>
                    <a:latin typeface="Arial" pitchFamily="34" charset="0"/>
                    <a:ea typeface="楷体_GB2312" pitchFamily="49" charset="-122"/>
                  </a:rPr>
                  <a:t> </a:t>
                </a:r>
                <a:r>
                  <a:rPr lang="zh-CN" altLang="en-US" sz="2800" dirty="0">
                    <a:solidFill>
                      <a:schemeClr val="folHlink"/>
                    </a:solidFill>
                    <a:latin typeface="Arial" pitchFamily="34" charset="0"/>
                    <a:ea typeface="楷体_GB2312" pitchFamily="49" charset="-122"/>
                  </a:rPr>
                  <a:t>传统的“免疫”概念：</a:t>
                </a:r>
              </a:p>
            </p:txBody>
          </p:sp>
          <p:sp>
            <p:nvSpPr>
              <p:cNvPr id="79884" name="Line 12"/>
              <p:cNvSpPr>
                <a:spLocks noChangeShapeType="1"/>
              </p:cNvSpPr>
              <p:nvPr/>
            </p:nvSpPr>
            <p:spPr bwMode="auto">
              <a:xfrm>
                <a:off x="385" y="2568"/>
                <a:ext cx="1995" cy="0"/>
              </a:xfrm>
              <a:prstGeom prst="line">
                <a:avLst/>
              </a:prstGeom>
              <a:noFill/>
              <a:ln w="57150" cmpd="thickThin">
                <a:solidFill>
                  <a:srgbClr val="FF6600"/>
                </a:solidFill>
                <a:round/>
                <a:headEnd/>
                <a:tailEnd/>
              </a:ln>
              <a:effectLst/>
            </p:spPr>
            <p:txBody>
              <a:bodyPr wrap="none" anchor="ctr"/>
              <a:lstStyle/>
              <a:p>
                <a:endParaRPr lang="zh-CN" altLang="en-US"/>
              </a:p>
            </p:txBody>
          </p:sp>
        </p:grpSp>
      </p:grpSp>
      <p:sp>
        <p:nvSpPr>
          <p:cNvPr id="79886" name="Line 14"/>
          <p:cNvSpPr>
            <a:spLocks noChangeShapeType="1"/>
          </p:cNvSpPr>
          <p:nvPr/>
        </p:nvSpPr>
        <p:spPr bwMode="auto">
          <a:xfrm>
            <a:off x="684213" y="2565400"/>
            <a:ext cx="2374900" cy="0"/>
          </a:xfrm>
          <a:prstGeom prst="line">
            <a:avLst/>
          </a:prstGeom>
          <a:noFill/>
          <a:ln w="57150" cmpd="thickThin">
            <a:solidFill>
              <a:srgbClr val="FF6600"/>
            </a:solidFill>
            <a:round/>
            <a:headEnd/>
            <a:tailEnd/>
          </a:ln>
          <a:effectLst/>
        </p:spPr>
        <p:txBody>
          <a:bodyPr wrap="none" anchor="ctr"/>
          <a:lstStyle/>
          <a:p>
            <a:endParaRPr lang="zh-CN" altLang="en-US"/>
          </a:p>
        </p:txBody>
      </p:sp>
      <p:sp>
        <p:nvSpPr>
          <p:cNvPr id="13" name="TextBox 12"/>
          <p:cNvSpPr txBox="1"/>
          <p:nvPr/>
        </p:nvSpPr>
        <p:spPr>
          <a:xfrm>
            <a:off x="500034" y="1428736"/>
            <a:ext cx="5500726" cy="584775"/>
          </a:xfrm>
          <a:prstGeom prst="rect">
            <a:avLst/>
          </a:prstGeom>
          <a:noFill/>
        </p:spPr>
        <p:txBody>
          <a:bodyPr wrap="square" rtlCol="0">
            <a:spAutoFit/>
          </a:bodyPr>
          <a:lstStyle/>
          <a:p>
            <a:r>
              <a:rPr lang="zh-CN" altLang="en-US" sz="3200" dirty="0" smtClean="0"/>
              <a:t>一、免疫的概念</a:t>
            </a:r>
            <a:endParaRPr lang="zh-CN" altLang="en-US" sz="3200"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灯片编号占位符 5"/>
          <p:cNvSpPr>
            <a:spLocks noGrp="1"/>
          </p:cNvSpPr>
          <p:nvPr>
            <p:ph type="sldNum" sz="quarter" idx="12"/>
          </p:nvPr>
        </p:nvSpPr>
        <p:spPr/>
        <p:txBody>
          <a:bodyPr/>
          <a:lstStyle/>
          <a:p>
            <a:fld id="{AD93BA60-16C4-4D1C-98BE-C790C0255008}" type="slidenum">
              <a:rPr lang="en-US" altLang="zh-CN"/>
              <a:pPr/>
              <a:t>6</a:t>
            </a:fld>
            <a:endParaRPr lang="en-US" altLang="zh-CN"/>
          </a:p>
        </p:txBody>
      </p:sp>
      <p:grpSp>
        <p:nvGrpSpPr>
          <p:cNvPr id="2" name="Group 2"/>
          <p:cNvGrpSpPr>
            <a:grpSpLocks/>
          </p:cNvGrpSpPr>
          <p:nvPr/>
        </p:nvGrpSpPr>
        <p:grpSpPr bwMode="auto">
          <a:xfrm>
            <a:off x="304800" y="990600"/>
            <a:ext cx="4338638" cy="709613"/>
            <a:chOff x="96" y="240"/>
            <a:chExt cx="3456" cy="480"/>
          </a:xfrm>
        </p:grpSpPr>
        <p:sp>
          <p:nvSpPr>
            <p:cNvPr id="82947" name="Rectangle 3"/>
            <p:cNvSpPr>
              <a:spLocks noGrp="1" noChangeArrowheads="1"/>
            </p:cNvSpPr>
            <p:nvPr/>
          </p:nvSpPr>
          <p:spPr bwMode="auto">
            <a:xfrm>
              <a:off x="192" y="240"/>
              <a:ext cx="3216" cy="432"/>
            </a:xfrm>
            <a:prstGeom prst="rect">
              <a:avLst/>
            </a:prstGeom>
            <a:noFill/>
            <a:ln>
              <a:noFill/>
            </a:ln>
          </p:spPr>
          <p:txBody>
            <a:bodyPr lIns="92075" tIns="46038" rIns="92075" bIns="46038" anchor="ctr"/>
            <a:lstStyle/>
            <a:p>
              <a:pPr>
                <a:buClr>
                  <a:schemeClr val="hlink"/>
                </a:buClr>
                <a:buSzPct val="70000"/>
                <a:buFont typeface="Wingdings" pitchFamily="2" charset="2"/>
                <a:buNone/>
              </a:pPr>
              <a:r>
                <a:rPr lang="zh-CN" altLang="en-US" sz="3200">
                  <a:solidFill>
                    <a:schemeClr val="folHlink"/>
                  </a:solidFill>
                  <a:latin typeface="Arial" pitchFamily="34" charset="0"/>
                  <a:ea typeface="楷体_GB2312" pitchFamily="49" charset="-122"/>
                </a:rPr>
                <a:t>现代的“</a:t>
              </a:r>
              <a:r>
                <a:rPr lang="zh-CN" altLang="en-US" sz="3200" u="sng">
                  <a:solidFill>
                    <a:schemeClr val="folHlink"/>
                  </a:solidFill>
                  <a:latin typeface="Arial" pitchFamily="34" charset="0"/>
                  <a:ea typeface="楷体_GB2312" pitchFamily="49" charset="-122"/>
                </a:rPr>
                <a:t>免疫</a:t>
              </a:r>
              <a:r>
                <a:rPr lang="zh-CN" altLang="en-US" sz="3200">
                  <a:solidFill>
                    <a:schemeClr val="folHlink"/>
                  </a:solidFill>
                  <a:latin typeface="Arial" pitchFamily="34" charset="0"/>
                  <a:ea typeface="楷体_GB2312" pitchFamily="49" charset="-122"/>
                </a:rPr>
                <a:t>”概念</a:t>
              </a:r>
            </a:p>
          </p:txBody>
        </p:sp>
        <p:sp>
          <p:nvSpPr>
            <p:cNvPr id="82948" name="Line 4"/>
            <p:cNvSpPr>
              <a:spLocks noChangeShapeType="1"/>
            </p:cNvSpPr>
            <p:nvPr/>
          </p:nvSpPr>
          <p:spPr bwMode="auto">
            <a:xfrm>
              <a:off x="96" y="720"/>
              <a:ext cx="3456" cy="0"/>
            </a:xfrm>
            <a:prstGeom prst="line">
              <a:avLst/>
            </a:prstGeom>
            <a:noFill/>
            <a:ln w="57150" cmpd="thickThin">
              <a:solidFill>
                <a:srgbClr val="CC6600"/>
              </a:solidFill>
              <a:round/>
              <a:headEnd/>
              <a:tailEnd/>
            </a:ln>
            <a:effectLst/>
          </p:spPr>
          <p:txBody>
            <a:bodyPr wrap="none" anchor="ctr"/>
            <a:lstStyle/>
            <a:p>
              <a:endParaRPr lang="zh-CN" altLang="en-US"/>
            </a:p>
          </p:txBody>
        </p:sp>
      </p:grpSp>
      <p:sp>
        <p:nvSpPr>
          <p:cNvPr id="82949" name="Text Box 5"/>
          <p:cNvSpPr txBox="1">
            <a:spLocks noChangeArrowheads="1"/>
          </p:cNvSpPr>
          <p:nvPr/>
        </p:nvSpPr>
        <p:spPr bwMode="auto">
          <a:xfrm>
            <a:off x="0" y="1700213"/>
            <a:ext cx="8893175" cy="2808287"/>
          </a:xfrm>
          <a:prstGeom prst="rect">
            <a:avLst/>
          </a:prstGeom>
          <a:noFill/>
          <a:ln w="9525">
            <a:noFill/>
            <a:miter lim="800000"/>
            <a:headEnd/>
            <a:tailEnd/>
          </a:ln>
          <a:effectLst/>
        </p:spPr>
        <p:txBody>
          <a:bodyPr/>
          <a:lstStyle/>
          <a:p>
            <a:pPr marL="342900" indent="-342900">
              <a:lnSpc>
                <a:spcPct val="140000"/>
              </a:lnSpc>
              <a:spcBef>
                <a:spcPct val="50000"/>
              </a:spcBef>
            </a:pPr>
            <a:r>
              <a:rPr lang="en-US" altLang="zh-CN" sz="3600" b="1" dirty="0">
                <a:solidFill>
                  <a:srgbClr val="990000"/>
                </a:solidFill>
                <a:latin typeface="楷体_GB2312" pitchFamily="49" charset="-122"/>
                <a:ea typeface="楷体_GB2312" pitchFamily="49" charset="-122"/>
              </a:rPr>
              <a:t>      </a:t>
            </a:r>
            <a:r>
              <a:rPr lang="zh-CN" altLang="en-US" sz="2800" b="1" dirty="0">
                <a:latin typeface="楷体_GB2312" pitchFamily="49" charset="-122"/>
                <a:ea typeface="楷体_GB2312" pitchFamily="49" charset="-122"/>
              </a:rPr>
              <a:t>机体免疫系统识别</a:t>
            </a:r>
            <a:r>
              <a:rPr lang="en-US" altLang="zh-CN" sz="2800" b="1" dirty="0">
                <a:latin typeface="楷体_GB2312" pitchFamily="49" charset="-122"/>
                <a:ea typeface="楷体_GB2312" pitchFamily="49" charset="-122"/>
              </a:rPr>
              <a:t>(</a:t>
            </a:r>
            <a:r>
              <a:rPr lang="zh-CN" altLang="en-US" sz="2800" b="1" dirty="0">
                <a:latin typeface="楷体_GB2312" pitchFamily="49" charset="-122"/>
                <a:ea typeface="楷体_GB2312" pitchFamily="49" charset="-122"/>
              </a:rPr>
              <a:t>区分</a:t>
            </a:r>
            <a:r>
              <a:rPr lang="en-US" altLang="zh-CN" sz="2800" b="1" dirty="0">
                <a:latin typeface="楷体_GB2312" pitchFamily="49" charset="-122"/>
                <a:ea typeface="楷体_GB2312" pitchFamily="49" charset="-122"/>
              </a:rPr>
              <a:t>)</a:t>
            </a:r>
            <a:r>
              <a:rPr lang="zh-CN" altLang="en-US" sz="2800" b="1" dirty="0">
                <a:latin typeface="楷体_GB2312" pitchFamily="49" charset="-122"/>
                <a:ea typeface="楷体_GB2312" pitchFamily="49" charset="-122"/>
              </a:rPr>
              <a:t>自身成分（自我，</a:t>
            </a:r>
            <a:r>
              <a:rPr lang="en-US" altLang="zh-CN" sz="2800" b="1" dirty="0">
                <a:latin typeface="楷体_GB2312" pitchFamily="49" charset="-122"/>
                <a:ea typeface="楷体_GB2312" pitchFamily="49" charset="-122"/>
              </a:rPr>
              <a:t>self</a:t>
            </a:r>
            <a:r>
              <a:rPr lang="zh-CN" altLang="en-US" sz="2800" b="1" dirty="0">
                <a:latin typeface="楷体_GB2312" pitchFamily="49" charset="-122"/>
                <a:ea typeface="楷体_GB2312" pitchFamily="49" charset="-122"/>
              </a:rPr>
              <a:t>）和异己物质（非我，</a:t>
            </a:r>
            <a:r>
              <a:rPr lang="en-US" altLang="zh-CN" sz="2800" b="1" dirty="0">
                <a:latin typeface="楷体_GB2312" pitchFamily="49" charset="-122"/>
                <a:ea typeface="楷体_GB2312" pitchFamily="49" charset="-122"/>
              </a:rPr>
              <a:t>non-self</a:t>
            </a:r>
            <a:r>
              <a:rPr lang="zh-CN" altLang="en-US" sz="2800" b="1" dirty="0">
                <a:latin typeface="楷体_GB2312" pitchFamily="49" charset="-122"/>
                <a:ea typeface="楷体_GB2312" pitchFamily="49" charset="-122"/>
              </a:rPr>
              <a:t>），产生一系列特定的应答过程</a:t>
            </a:r>
            <a:r>
              <a:rPr lang="en-US" altLang="zh-CN" sz="2800" b="1" dirty="0">
                <a:latin typeface="楷体_GB2312" pitchFamily="49" charset="-122"/>
                <a:ea typeface="楷体_GB2312" pitchFamily="49" charset="-122"/>
              </a:rPr>
              <a:t>,</a:t>
            </a:r>
            <a:r>
              <a:rPr lang="zh-CN" altLang="en-US" sz="2800" b="1" dirty="0">
                <a:latin typeface="楷体_GB2312" pitchFamily="49" charset="-122"/>
                <a:ea typeface="楷体_GB2312" pitchFamily="49" charset="-122"/>
              </a:rPr>
              <a:t>最后排除异物，对自身组织形成耐受，以维持内环境稳定的一种生理功能。</a:t>
            </a:r>
          </a:p>
          <a:p>
            <a:pPr marL="342900" indent="-342900">
              <a:lnSpc>
                <a:spcPct val="140000"/>
              </a:lnSpc>
              <a:spcBef>
                <a:spcPct val="50000"/>
              </a:spcBef>
            </a:pPr>
            <a:r>
              <a:rPr lang="zh-CN" altLang="en-US" sz="2800" b="1" dirty="0">
                <a:solidFill>
                  <a:srgbClr val="FF0000"/>
                </a:solidFill>
              </a:rPr>
              <a:t>免疫：</a:t>
            </a:r>
            <a:r>
              <a:rPr lang="zh-CN" altLang="en-US" sz="2800" dirty="0">
                <a:solidFill>
                  <a:srgbClr val="FF0000"/>
                </a:solidFill>
              </a:rPr>
              <a:t>是指机体免疫系统识别和清除外来入侵的抗原，维持</a:t>
            </a:r>
            <a:r>
              <a:rPr lang="zh-CN" altLang="en-US" sz="2800" dirty="0" smtClean="0">
                <a:solidFill>
                  <a:srgbClr val="FF0000"/>
                </a:solidFill>
              </a:rPr>
              <a:t>机体 内环境稳定</a:t>
            </a:r>
            <a:r>
              <a:rPr lang="zh-CN" altLang="en-US" sz="2800" dirty="0">
                <a:solidFill>
                  <a:srgbClr val="FF0000"/>
                </a:solidFill>
              </a:rPr>
              <a:t>的功能。</a:t>
            </a:r>
          </a:p>
        </p:txBody>
      </p:sp>
    </p:spTree>
  </p:cSld>
  <p:clrMapOvr>
    <a:masterClrMapping/>
  </p:clrMapOvr>
  <p:transition>
    <p:cover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4" name="Rectangle 4"/>
          <p:cNvSpPr>
            <a:spLocks noChangeArrowheads="1"/>
          </p:cNvSpPr>
          <p:nvPr/>
        </p:nvSpPr>
        <p:spPr bwMode="auto">
          <a:xfrm>
            <a:off x="533400" y="990600"/>
            <a:ext cx="7772400" cy="4114800"/>
          </a:xfrm>
          <a:prstGeom prst="rect">
            <a:avLst/>
          </a:prstGeom>
          <a:noFill/>
          <a:ln w="9525">
            <a:noFill/>
            <a:miter lim="800000"/>
            <a:headEnd/>
            <a:tailEnd/>
          </a:ln>
          <a:effectLst/>
        </p:spPr>
        <p:txBody>
          <a:bodyPr lIns="92075" tIns="46038" rIns="92075" bIns="46038"/>
          <a:lstStyle/>
          <a:p>
            <a:pPr marL="342900" indent="-342900">
              <a:spcBef>
                <a:spcPct val="20000"/>
              </a:spcBef>
              <a:buClr>
                <a:schemeClr val="tx2"/>
              </a:buClr>
              <a:buSzPct val="75000"/>
            </a:pPr>
            <a:r>
              <a:rPr lang="zh-CN" altLang="en-US" sz="3600" b="1" dirty="0">
                <a:solidFill>
                  <a:schemeClr val="tx2"/>
                </a:solidFill>
                <a:effectLst>
                  <a:outerShdw blurRad="38100" dist="38100" dir="2700000" algn="tl">
                    <a:srgbClr val="000000"/>
                  </a:outerShdw>
                </a:effectLst>
                <a:latin typeface="楷体_GB2312" pitchFamily="49" charset="-122"/>
                <a:ea typeface="楷体_GB2312" pitchFamily="49" charset="-122"/>
              </a:rPr>
              <a:t>免疫学的中心法则</a:t>
            </a:r>
            <a:r>
              <a:rPr lang="en-US" altLang="zh-CN" sz="3600" b="1" dirty="0">
                <a:solidFill>
                  <a:schemeClr val="tx2"/>
                </a:solidFill>
                <a:effectLst>
                  <a:outerShdw blurRad="38100" dist="38100" dir="2700000" algn="tl">
                    <a:srgbClr val="000000"/>
                  </a:outerShdw>
                </a:effectLst>
                <a:latin typeface="楷体_GB2312" pitchFamily="49" charset="-122"/>
                <a:ea typeface="楷体_GB2312" pitchFamily="49" charset="-122"/>
              </a:rPr>
              <a:t>:</a:t>
            </a:r>
          </a:p>
          <a:p>
            <a:pPr marL="342900" indent="-342900">
              <a:spcBef>
                <a:spcPct val="20000"/>
              </a:spcBef>
              <a:buClr>
                <a:schemeClr val="tx2"/>
              </a:buClr>
              <a:buSzPct val="75000"/>
              <a:buFont typeface="Wingdings" pitchFamily="2" charset="2"/>
              <a:buNone/>
            </a:pPr>
            <a:r>
              <a:rPr lang="en-US" altLang="zh-CN" sz="3200" b="1" dirty="0">
                <a:effectLst>
                  <a:outerShdw blurRad="38100" dist="38100" dir="2700000" algn="tl">
                    <a:srgbClr val="000000"/>
                  </a:outerShdw>
                </a:effectLst>
                <a:latin typeface="楷体_GB2312" pitchFamily="49" charset="-122"/>
                <a:ea typeface="楷体_GB2312" pitchFamily="49" charset="-122"/>
              </a:rPr>
              <a:t>   </a:t>
            </a:r>
            <a:r>
              <a:rPr lang="zh-CN" altLang="en-US" sz="3200" b="1" dirty="0">
                <a:solidFill>
                  <a:schemeClr val="folHlink"/>
                </a:solidFill>
                <a:effectLst>
                  <a:outerShdw blurRad="38100" dist="38100" dir="2700000" algn="tl">
                    <a:srgbClr val="000000"/>
                  </a:outerShdw>
                </a:effectLst>
                <a:latin typeface="楷体_GB2312" pitchFamily="49" charset="-122"/>
                <a:ea typeface="楷体_GB2312" pitchFamily="49" charset="-122"/>
              </a:rPr>
              <a:t>识别</a:t>
            </a:r>
            <a:r>
              <a:rPr lang="zh-CN" altLang="en-US" sz="3200" dirty="0">
                <a:effectLst>
                  <a:outerShdw blurRad="38100" dist="38100" dir="2700000" algn="tl">
                    <a:srgbClr val="000000"/>
                  </a:outerShdw>
                </a:effectLst>
                <a:latin typeface="楷体_GB2312" pitchFamily="49" charset="-122"/>
                <a:ea typeface="楷体_GB2312" pitchFamily="49" charset="-122"/>
              </a:rPr>
              <a:t>“自己”</a:t>
            </a:r>
          </a:p>
          <a:p>
            <a:pPr marL="342900" indent="-342900">
              <a:spcBef>
                <a:spcPct val="20000"/>
              </a:spcBef>
              <a:buClr>
                <a:schemeClr val="tx2"/>
              </a:buClr>
              <a:buSzPct val="75000"/>
              <a:buFont typeface="Wingdings" pitchFamily="2" charset="2"/>
              <a:buNone/>
            </a:pPr>
            <a:r>
              <a:rPr lang="zh-CN" altLang="en-US" sz="3200" dirty="0">
                <a:effectLst>
                  <a:outerShdw blurRad="38100" dist="38100" dir="2700000" algn="tl">
                    <a:srgbClr val="000000"/>
                  </a:outerShdw>
                </a:effectLst>
                <a:latin typeface="楷体_GB2312" pitchFamily="49" charset="-122"/>
                <a:ea typeface="楷体_GB2312" pitchFamily="49" charset="-122"/>
              </a:rPr>
              <a:t>         （</a:t>
            </a:r>
            <a:r>
              <a:rPr lang="en-US" altLang="zh-CN" sz="3200" dirty="0">
                <a:effectLst>
                  <a:outerShdw blurRad="38100" dist="38100" dir="2700000" algn="tl">
                    <a:srgbClr val="000000"/>
                  </a:outerShdw>
                </a:effectLst>
                <a:latin typeface="楷体_GB2312" pitchFamily="49" charset="-122"/>
                <a:ea typeface="楷体_GB2312" pitchFamily="49" charset="-122"/>
              </a:rPr>
              <a:t>Self</a:t>
            </a:r>
            <a:r>
              <a:rPr lang="zh-CN" altLang="en-US" sz="3200" dirty="0">
                <a:effectLst>
                  <a:outerShdw blurRad="38100" dist="38100" dir="2700000" algn="tl">
                    <a:srgbClr val="000000"/>
                  </a:outerShdw>
                </a:effectLst>
                <a:latin typeface="楷体_GB2312" pitchFamily="49" charset="-122"/>
                <a:ea typeface="楷体_GB2312" pitchFamily="49" charset="-122"/>
              </a:rPr>
              <a:t>）</a:t>
            </a:r>
          </a:p>
          <a:p>
            <a:pPr marL="342900" indent="-342900">
              <a:spcBef>
                <a:spcPct val="20000"/>
              </a:spcBef>
              <a:buClr>
                <a:schemeClr val="tx2"/>
              </a:buClr>
              <a:buSzPct val="75000"/>
              <a:buFont typeface="Wingdings" pitchFamily="2" charset="2"/>
              <a:buNone/>
            </a:pPr>
            <a:r>
              <a:rPr lang="zh-CN" altLang="en-US" sz="3200" dirty="0">
                <a:effectLst>
                  <a:outerShdw blurRad="38100" dist="38100" dir="2700000" algn="tl">
                    <a:srgbClr val="000000"/>
                  </a:outerShdw>
                </a:effectLst>
                <a:latin typeface="楷体_GB2312" pitchFamily="49" charset="-122"/>
                <a:ea typeface="楷体_GB2312" pitchFamily="49" charset="-122"/>
              </a:rPr>
              <a:t>         </a:t>
            </a:r>
            <a:r>
              <a:rPr lang="zh-CN" altLang="en-US" sz="3200" dirty="0">
                <a:effectLst>
                  <a:outerShdw blurRad="38100" dist="38100" dir="2700000" algn="tl">
                    <a:srgbClr val="000000"/>
                  </a:outerShdw>
                </a:effectLst>
                <a:ea typeface="楷体_GB2312" pitchFamily="49" charset="-122"/>
              </a:rPr>
              <a:t>“</a:t>
            </a:r>
            <a:r>
              <a:rPr lang="zh-CN" altLang="en-US" sz="3200" dirty="0">
                <a:effectLst>
                  <a:outerShdw blurRad="38100" dist="38100" dir="2700000" algn="tl">
                    <a:srgbClr val="000000"/>
                  </a:outerShdw>
                </a:effectLst>
                <a:latin typeface="楷体_GB2312" pitchFamily="49" charset="-122"/>
                <a:ea typeface="楷体_GB2312" pitchFamily="49" charset="-122"/>
              </a:rPr>
              <a:t>非己”</a:t>
            </a:r>
          </a:p>
          <a:p>
            <a:pPr marL="342900" indent="-342900">
              <a:spcBef>
                <a:spcPct val="20000"/>
              </a:spcBef>
              <a:buClr>
                <a:schemeClr val="tx2"/>
              </a:buClr>
              <a:buSzPct val="75000"/>
              <a:buFont typeface="Wingdings" pitchFamily="2" charset="2"/>
              <a:buNone/>
            </a:pPr>
            <a:r>
              <a:rPr lang="zh-CN" altLang="en-US" sz="3200" dirty="0">
                <a:effectLst>
                  <a:outerShdw blurRad="38100" dist="38100" dir="2700000" algn="tl">
                    <a:srgbClr val="000000"/>
                  </a:outerShdw>
                </a:effectLst>
                <a:latin typeface="楷体_GB2312" pitchFamily="49" charset="-122"/>
                <a:ea typeface="楷体_GB2312" pitchFamily="49" charset="-122"/>
              </a:rPr>
              <a:t>        （</a:t>
            </a:r>
            <a:r>
              <a:rPr lang="en-US" altLang="zh-CN" sz="3200" dirty="0" err="1">
                <a:effectLst>
                  <a:outerShdw blurRad="38100" dist="38100" dir="2700000" algn="tl">
                    <a:srgbClr val="000000"/>
                  </a:outerShdw>
                </a:effectLst>
                <a:latin typeface="楷体_GB2312" pitchFamily="49" charset="-122"/>
                <a:ea typeface="楷体_GB2312" pitchFamily="49" charset="-122"/>
              </a:rPr>
              <a:t>Nonself</a:t>
            </a:r>
            <a:r>
              <a:rPr lang="zh-CN" altLang="en-US" sz="3200" dirty="0">
                <a:effectLst>
                  <a:outerShdw blurRad="38100" dist="38100" dir="2700000" algn="tl">
                    <a:srgbClr val="000000"/>
                  </a:outerShdw>
                </a:effectLst>
                <a:latin typeface="楷体_GB2312" pitchFamily="49" charset="-122"/>
                <a:ea typeface="楷体_GB2312" pitchFamily="49" charset="-122"/>
              </a:rPr>
              <a:t>）</a:t>
            </a:r>
          </a:p>
        </p:txBody>
      </p:sp>
      <p:pic>
        <p:nvPicPr>
          <p:cNvPr id="460805" name="Picture 5" descr="Transpl01"/>
          <p:cNvPicPr>
            <a:picLocks noChangeAspect="1" noChangeArrowheads="1"/>
          </p:cNvPicPr>
          <p:nvPr/>
        </p:nvPicPr>
        <p:blipFill>
          <a:blip r:embed="rId2" cstate="print"/>
          <a:srcRect/>
          <a:stretch>
            <a:fillRect/>
          </a:stretch>
        </p:blipFill>
        <p:spPr bwMode="auto">
          <a:xfrm>
            <a:off x="5257800" y="1447800"/>
            <a:ext cx="3625850" cy="4419600"/>
          </a:xfrm>
          <a:prstGeom prst="rect">
            <a:avLst/>
          </a:prstGeom>
          <a:noFill/>
          <a:ln w="9525">
            <a:solidFill>
              <a:schemeClr val="tx1"/>
            </a:solidFill>
            <a:miter lim="800000"/>
            <a:headEnd/>
            <a:tailEnd/>
          </a:ln>
          <a:effectLst>
            <a:outerShdw dist="107763" dir="2700000" algn="ctr" rotWithShape="0">
              <a:srgbClr val="808080"/>
            </a:outerShdw>
          </a:effectLst>
        </p:spPr>
      </p:pic>
      <p:pic>
        <p:nvPicPr>
          <p:cNvPr id="101380" name="Picture 6" descr="allery"/>
          <p:cNvPicPr>
            <a:picLocks noChangeAspect="1" noChangeArrowheads="1"/>
          </p:cNvPicPr>
          <p:nvPr/>
        </p:nvPicPr>
        <p:blipFill>
          <a:blip r:embed="rId3" cstate="print"/>
          <a:srcRect/>
          <a:stretch>
            <a:fillRect/>
          </a:stretch>
        </p:blipFill>
        <p:spPr bwMode="auto">
          <a:xfrm>
            <a:off x="1619250" y="4060825"/>
            <a:ext cx="3179763" cy="2797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457200" y="714356"/>
            <a:ext cx="8229600" cy="703282"/>
          </a:xfrm>
        </p:spPr>
        <p:txBody>
          <a:bodyPr>
            <a:normAutofit/>
          </a:bodyPr>
          <a:lstStyle/>
          <a:p>
            <a:pPr algn="l"/>
            <a:r>
              <a:rPr lang="zh-CN" altLang="en-US" sz="4000" dirty="0" smtClean="0"/>
              <a:t>二、免疫的功能</a:t>
            </a:r>
            <a:endParaRPr lang="zh-CN" altLang="en-US" sz="4000" dirty="0"/>
          </a:p>
        </p:txBody>
      </p:sp>
      <p:sp>
        <p:nvSpPr>
          <p:cNvPr id="58371" name="Rectangle 3"/>
          <p:cNvSpPr>
            <a:spLocks noGrp="1" noChangeArrowheads="1"/>
          </p:cNvSpPr>
          <p:nvPr>
            <p:ph idx="1"/>
          </p:nvPr>
        </p:nvSpPr>
        <p:spPr/>
        <p:txBody>
          <a:bodyPr>
            <a:normAutofit lnSpcReduction="10000"/>
          </a:bodyPr>
          <a:lstStyle/>
          <a:p>
            <a:pPr>
              <a:buNone/>
            </a:pPr>
            <a:r>
              <a:rPr lang="zh-CN" altLang="en-US" dirty="0" smtClean="0"/>
              <a:t>    根据</a:t>
            </a:r>
            <a:r>
              <a:rPr lang="zh-CN" altLang="en-US" dirty="0"/>
              <a:t>机体识别和清除抗原的类型，免疫功能概括为三类。</a:t>
            </a:r>
          </a:p>
          <a:p>
            <a:r>
              <a:rPr lang="zh-CN" altLang="en-US" b="1" dirty="0">
                <a:solidFill>
                  <a:srgbClr val="FF0000"/>
                </a:solidFill>
                <a:latin typeface="宋体" pitchFamily="2" charset="-122"/>
              </a:rPr>
              <a:t>（</a:t>
            </a:r>
            <a:r>
              <a:rPr lang="en-US" altLang="zh-CN" b="1" dirty="0">
                <a:solidFill>
                  <a:srgbClr val="FF0000"/>
                </a:solidFill>
                <a:latin typeface="宋体" pitchFamily="2" charset="-122"/>
              </a:rPr>
              <a:t>1</a:t>
            </a:r>
            <a:r>
              <a:rPr lang="zh-CN" altLang="en-US" b="1" dirty="0">
                <a:solidFill>
                  <a:srgbClr val="FF0000"/>
                </a:solidFill>
                <a:latin typeface="宋体" pitchFamily="2" charset="-122"/>
              </a:rPr>
              <a:t>）免疫防御</a:t>
            </a:r>
            <a:r>
              <a:rPr lang="en-US" altLang="zh-CN" b="1" dirty="0">
                <a:solidFill>
                  <a:schemeClr val="folHlink"/>
                </a:solidFill>
                <a:latin typeface="宋体" pitchFamily="2" charset="-122"/>
              </a:rPr>
              <a:t>:</a:t>
            </a:r>
            <a:r>
              <a:rPr lang="zh-CN" altLang="en-US" dirty="0"/>
              <a:t>防止外界病原体的入侵及清除已入侵的病原体及其他有害物质。 </a:t>
            </a:r>
            <a:endParaRPr lang="en-US" altLang="zh-CN" dirty="0" smtClean="0"/>
          </a:p>
          <a:p>
            <a:r>
              <a:rPr lang="zh-CN" altLang="en-US" b="1" dirty="0" smtClean="0">
                <a:solidFill>
                  <a:srgbClr val="FF0000"/>
                </a:solidFill>
              </a:rPr>
              <a:t>（</a:t>
            </a:r>
            <a:r>
              <a:rPr lang="en-US" altLang="zh-CN" b="1" dirty="0" smtClean="0">
                <a:solidFill>
                  <a:srgbClr val="FF0000"/>
                </a:solidFill>
              </a:rPr>
              <a:t>2</a:t>
            </a:r>
            <a:r>
              <a:rPr lang="zh-CN" altLang="en-US" b="1" dirty="0" smtClean="0">
                <a:solidFill>
                  <a:srgbClr val="FF0000"/>
                </a:solidFill>
              </a:rPr>
              <a:t>）免疫稳定</a:t>
            </a:r>
            <a:r>
              <a:rPr lang="zh-CN" altLang="en-US" b="1" dirty="0" smtClean="0">
                <a:solidFill>
                  <a:schemeClr val="folHlink"/>
                </a:solidFill>
              </a:rPr>
              <a:t>：</a:t>
            </a:r>
            <a:r>
              <a:rPr lang="zh-CN" altLang="en-US" dirty="0" smtClean="0"/>
              <a:t>通过自身免疫耐受和免疫调节两种主要的机制来达到免疫系统内环境的稳定。</a:t>
            </a:r>
            <a:endParaRPr lang="zh-CN" altLang="en-US" dirty="0"/>
          </a:p>
          <a:p>
            <a:r>
              <a:rPr lang="zh-CN" altLang="en-US" b="1" dirty="0" smtClean="0">
                <a:solidFill>
                  <a:srgbClr val="FF0000"/>
                </a:solidFill>
              </a:rPr>
              <a:t>（</a:t>
            </a:r>
            <a:r>
              <a:rPr lang="en-US" altLang="zh-CN" b="1" dirty="0" smtClean="0">
                <a:solidFill>
                  <a:srgbClr val="FF0000"/>
                </a:solidFill>
              </a:rPr>
              <a:t>3</a:t>
            </a:r>
            <a:r>
              <a:rPr lang="zh-CN" altLang="en-US" b="1" dirty="0" smtClean="0">
                <a:solidFill>
                  <a:srgbClr val="FF0000"/>
                </a:solidFill>
              </a:rPr>
              <a:t>）</a:t>
            </a:r>
            <a:r>
              <a:rPr lang="zh-CN" altLang="en-US" b="1" dirty="0">
                <a:solidFill>
                  <a:srgbClr val="FF0000"/>
                </a:solidFill>
              </a:rPr>
              <a:t>免疫监视</a:t>
            </a:r>
            <a:r>
              <a:rPr lang="zh-CN" altLang="en-US" b="1" dirty="0">
                <a:solidFill>
                  <a:schemeClr val="folHlink"/>
                </a:solidFill>
              </a:rPr>
              <a:t>：</a:t>
            </a:r>
            <a:r>
              <a:rPr lang="zh-CN" altLang="en-US" dirty="0"/>
              <a:t>监督发现和清除体内出现的“非己”成分</a:t>
            </a:r>
            <a:r>
              <a:rPr lang="zh-CN" altLang="en-US" dirty="0" smtClean="0"/>
              <a:t>。</a:t>
            </a:r>
            <a:endParaRPr lang="zh-CN"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graphicFrame>
        <p:nvGraphicFramePr>
          <p:cNvPr id="4" name="内容占位符 3"/>
          <p:cNvGraphicFramePr>
            <a:graphicFrameLocks noGrp="1"/>
          </p:cNvGraphicFramePr>
          <p:nvPr>
            <p:ph idx="1"/>
          </p:nvPr>
        </p:nvGraphicFramePr>
        <p:xfrm>
          <a:off x="571472" y="2428868"/>
          <a:ext cx="8258205" cy="3114688"/>
        </p:xfrm>
        <a:graphic>
          <a:graphicData uri="http://schemas.openxmlformats.org/drawingml/2006/table">
            <a:tbl>
              <a:tblPr firstRow="1" bandRow="1">
                <a:tableStyleId>{5C22544A-7EE6-4342-B048-85BDC9FD1C3A}</a:tableStyleId>
              </a:tblPr>
              <a:tblGrid>
                <a:gridCol w="2752735"/>
                <a:gridCol w="2752735"/>
                <a:gridCol w="2752735"/>
              </a:tblGrid>
              <a:tr h="778672">
                <a:tc>
                  <a:txBody>
                    <a:bodyPr/>
                    <a:lstStyle/>
                    <a:p>
                      <a:pPr algn="ctr"/>
                      <a:r>
                        <a:rPr lang="zh-CN" altLang="en-US" sz="2000" dirty="0" smtClean="0"/>
                        <a:t>功能</a:t>
                      </a:r>
                      <a:endParaRPr lang="zh-CN" altLang="en-US" sz="2000" dirty="0"/>
                    </a:p>
                  </a:txBody>
                  <a:tcPr/>
                </a:tc>
                <a:tc>
                  <a:txBody>
                    <a:bodyPr/>
                    <a:lstStyle/>
                    <a:p>
                      <a:pPr algn="ctr"/>
                      <a:r>
                        <a:rPr lang="zh-CN" altLang="en-US" sz="2000" dirty="0" smtClean="0"/>
                        <a:t>正常表现</a:t>
                      </a:r>
                      <a:endParaRPr lang="zh-CN" altLang="en-US" sz="2000" dirty="0"/>
                    </a:p>
                  </a:txBody>
                  <a:tcPr/>
                </a:tc>
                <a:tc>
                  <a:txBody>
                    <a:bodyPr/>
                    <a:lstStyle/>
                    <a:p>
                      <a:pPr algn="ctr"/>
                      <a:r>
                        <a:rPr lang="zh-CN" altLang="en-US" sz="2000" dirty="0" smtClean="0"/>
                        <a:t>异常表现</a:t>
                      </a:r>
                      <a:endParaRPr lang="zh-CN" altLang="en-US" sz="2000" dirty="0"/>
                    </a:p>
                  </a:txBody>
                  <a:tcPr/>
                </a:tc>
              </a:tr>
              <a:tr h="778672">
                <a:tc>
                  <a:txBody>
                    <a:bodyPr/>
                    <a:lstStyle/>
                    <a:p>
                      <a:pPr algn="ctr"/>
                      <a:r>
                        <a:rPr lang="zh-CN" altLang="en-US" sz="2000" dirty="0" smtClean="0"/>
                        <a:t>免疫防御</a:t>
                      </a:r>
                      <a:endParaRPr lang="zh-CN" altLang="en-US" sz="2000" dirty="0"/>
                    </a:p>
                  </a:txBody>
                  <a:tcPr/>
                </a:tc>
                <a:tc>
                  <a:txBody>
                    <a:bodyPr/>
                    <a:lstStyle/>
                    <a:p>
                      <a:pPr algn="ctr"/>
                      <a:r>
                        <a:rPr lang="zh-CN" altLang="en-US" sz="2000" dirty="0" smtClean="0"/>
                        <a:t>抗感染</a:t>
                      </a:r>
                      <a:endParaRPr lang="zh-CN" altLang="en-US" sz="2000" dirty="0"/>
                    </a:p>
                  </a:txBody>
                  <a:tcPr/>
                </a:tc>
                <a:tc>
                  <a:txBody>
                    <a:bodyPr/>
                    <a:lstStyle/>
                    <a:p>
                      <a:pPr algn="ctr"/>
                      <a:r>
                        <a:rPr lang="zh-CN" altLang="en-US" sz="2000" dirty="0" smtClean="0"/>
                        <a:t>超敏反应、免疫缺陷病</a:t>
                      </a:r>
                      <a:endParaRPr lang="zh-CN" altLang="en-US" sz="2000" dirty="0"/>
                    </a:p>
                  </a:txBody>
                  <a:tcPr/>
                </a:tc>
              </a:tr>
              <a:tr h="778672">
                <a:tc>
                  <a:txBody>
                    <a:bodyPr/>
                    <a:lstStyle/>
                    <a:p>
                      <a:pPr algn="ctr"/>
                      <a:r>
                        <a:rPr lang="zh-CN" altLang="en-US" sz="2000" dirty="0" smtClean="0"/>
                        <a:t>免疫稳定</a:t>
                      </a:r>
                      <a:endParaRPr lang="zh-CN" altLang="en-US" sz="2000" dirty="0"/>
                    </a:p>
                  </a:txBody>
                  <a:tcPr/>
                </a:tc>
                <a:tc>
                  <a:txBody>
                    <a:bodyPr/>
                    <a:lstStyle/>
                    <a:p>
                      <a:pPr algn="ctr"/>
                      <a:r>
                        <a:rPr lang="zh-CN" altLang="en-US" sz="2000" dirty="0" smtClean="0"/>
                        <a:t>生理稳定</a:t>
                      </a:r>
                      <a:endParaRPr lang="zh-CN" altLang="en-US" sz="2000" dirty="0"/>
                    </a:p>
                  </a:txBody>
                  <a:tcPr/>
                </a:tc>
                <a:tc>
                  <a:txBody>
                    <a:bodyPr/>
                    <a:lstStyle/>
                    <a:p>
                      <a:pPr algn="ctr"/>
                      <a:r>
                        <a:rPr lang="zh-CN" altLang="en-US" sz="2000" dirty="0" smtClean="0"/>
                        <a:t>自身免疫疾病</a:t>
                      </a:r>
                      <a:endParaRPr lang="zh-CN" altLang="en-US" sz="2000" dirty="0"/>
                    </a:p>
                  </a:txBody>
                  <a:tcPr/>
                </a:tc>
              </a:tr>
              <a:tr h="778672">
                <a:tc>
                  <a:txBody>
                    <a:bodyPr/>
                    <a:lstStyle/>
                    <a:p>
                      <a:pPr algn="ctr"/>
                      <a:r>
                        <a:rPr lang="zh-CN" altLang="en-US" sz="2000" dirty="0" smtClean="0"/>
                        <a:t>免疫监视</a:t>
                      </a:r>
                      <a:endParaRPr lang="zh-CN" altLang="en-US" sz="2000" dirty="0"/>
                    </a:p>
                  </a:txBody>
                  <a:tcPr/>
                </a:tc>
                <a:tc>
                  <a:txBody>
                    <a:bodyPr/>
                    <a:lstStyle/>
                    <a:p>
                      <a:pPr algn="ctr"/>
                      <a:r>
                        <a:rPr lang="zh-CN" altLang="en-US" sz="2000" dirty="0" smtClean="0"/>
                        <a:t>抗肿瘤</a:t>
                      </a:r>
                      <a:endParaRPr lang="zh-CN" altLang="en-US" sz="2000" dirty="0"/>
                    </a:p>
                  </a:txBody>
                  <a:tcPr/>
                </a:tc>
                <a:tc>
                  <a:txBody>
                    <a:bodyPr/>
                    <a:lstStyle/>
                    <a:p>
                      <a:pPr algn="ctr"/>
                      <a:r>
                        <a:rPr lang="zh-CN" altLang="en-US" sz="2000" dirty="0" smtClean="0"/>
                        <a:t>肿瘤</a:t>
                      </a:r>
                      <a:endParaRPr lang="zh-CN" altLang="en-US" sz="2000" dirty="0"/>
                    </a:p>
                  </a:txBody>
                  <a:tcPr/>
                </a:tc>
              </a:tr>
            </a:tbl>
          </a:graphicData>
        </a:graphic>
      </p:graphicFrame>
      <p:sp>
        <p:nvSpPr>
          <p:cNvPr id="5" name="TextBox 4"/>
          <p:cNvSpPr txBox="1"/>
          <p:nvPr/>
        </p:nvSpPr>
        <p:spPr>
          <a:xfrm>
            <a:off x="1357290" y="1785926"/>
            <a:ext cx="6643734" cy="584775"/>
          </a:xfrm>
          <a:prstGeom prst="rect">
            <a:avLst/>
          </a:prstGeom>
          <a:noFill/>
        </p:spPr>
        <p:txBody>
          <a:bodyPr wrap="square" rtlCol="0">
            <a:spAutoFit/>
          </a:bodyPr>
          <a:lstStyle/>
          <a:p>
            <a:pPr algn="ctr"/>
            <a:r>
              <a:rPr lang="zh-CN" altLang="en-US" sz="3200" dirty="0" smtClean="0"/>
              <a:t>免疫功能的分类和表现</a:t>
            </a:r>
            <a:endParaRPr lang="zh-CN" altLang="en-US" sz="32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265</TotalTime>
  <Words>3359</Words>
  <Application>Microsoft Office PowerPoint</Application>
  <PresentationFormat>全屏显示(4:3)</PresentationFormat>
  <Paragraphs>240</Paragraphs>
  <Slides>43</Slides>
  <Notes>5</Notes>
  <HiddenSlides>0</HiddenSlides>
  <MMClips>0</MMClips>
  <ScaleCrop>false</ScaleCrop>
  <HeadingPairs>
    <vt:vector size="6" baseType="variant">
      <vt:variant>
        <vt:lpstr>主题</vt:lpstr>
      </vt:variant>
      <vt:variant>
        <vt:i4>1</vt:i4>
      </vt:variant>
      <vt:variant>
        <vt:lpstr>嵌入 OLE 服务器</vt:lpstr>
      </vt:variant>
      <vt:variant>
        <vt:i4>2</vt:i4>
      </vt:variant>
      <vt:variant>
        <vt:lpstr>幻灯片标题</vt:lpstr>
      </vt:variant>
      <vt:variant>
        <vt:i4>43</vt:i4>
      </vt:variant>
    </vt:vector>
  </HeadingPairs>
  <TitlesOfParts>
    <vt:vector size="46" baseType="lpstr">
      <vt:lpstr>Office 主题</vt:lpstr>
      <vt:lpstr>位图图像</vt:lpstr>
      <vt:lpstr>BMP 图象</vt:lpstr>
      <vt:lpstr>第七章 免疫学概论</vt:lpstr>
      <vt:lpstr>幻灯片 2</vt:lpstr>
      <vt:lpstr>幻灯片 3</vt:lpstr>
      <vt:lpstr>幻灯片 4</vt:lpstr>
      <vt:lpstr>第一节      免疫概述</vt:lpstr>
      <vt:lpstr>幻灯片 6</vt:lpstr>
      <vt:lpstr>幻灯片 7</vt:lpstr>
      <vt:lpstr>二、免疫的功能</vt:lpstr>
      <vt:lpstr>幻灯片 9</vt:lpstr>
      <vt:lpstr>幻灯片 10</vt:lpstr>
      <vt:lpstr>幻灯片 11</vt:lpstr>
      <vt:lpstr>第二节 人体免疫系统的组成和作用</vt:lpstr>
      <vt:lpstr>幻灯片 13</vt:lpstr>
      <vt:lpstr>幻灯片 14</vt:lpstr>
      <vt:lpstr>幻灯片 15</vt:lpstr>
      <vt:lpstr>幻灯片 16</vt:lpstr>
      <vt:lpstr>幻灯片 17</vt:lpstr>
      <vt:lpstr>幻灯片 18</vt:lpstr>
      <vt:lpstr>胸腺的解剖位置</vt:lpstr>
      <vt:lpstr>幻灯片 20</vt:lpstr>
      <vt:lpstr>幻灯片 21</vt:lpstr>
      <vt:lpstr>幻灯片 22</vt:lpstr>
      <vt:lpstr>（二）外周免疫器官和组织</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第七章 免疫学概论</dc:title>
  <dc:creator>yumoyang</dc:creator>
  <cp:lastModifiedBy>Administrator</cp:lastModifiedBy>
  <cp:revision>29</cp:revision>
  <dcterms:created xsi:type="dcterms:W3CDTF">2016-08-12T12:59:49Z</dcterms:created>
  <dcterms:modified xsi:type="dcterms:W3CDTF">2017-03-27T00:04:50Z</dcterms:modified>
</cp:coreProperties>
</file>